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9"/>
  </p:notesMasterIdLst>
  <p:sldIdLst>
    <p:sldId id="360" r:id="rId2"/>
    <p:sldId id="346" r:id="rId3"/>
    <p:sldId id="347" r:id="rId4"/>
    <p:sldId id="348" r:id="rId5"/>
    <p:sldId id="350" r:id="rId6"/>
    <p:sldId id="351" r:id="rId7"/>
    <p:sldId id="353" r:id="rId8"/>
    <p:sldId id="354" r:id="rId9"/>
    <p:sldId id="355" r:id="rId10"/>
    <p:sldId id="356" r:id="rId11"/>
    <p:sldId id="357" r:id="rId12"/>
    <p:sldId id="358" r:id="rId13"/>
    <p:sldId id="359" r:id="rId14"/>
    <p:sldId id="257" r:id="rId15"/>
    <p:sldId id="258" r:id="rId16"/>
    <p:sldId id="336" r:id="rId17"/>
    <p:sldId id="261" r:id="rId18"/>
    <p:sldId id="262" r:id="rId19"/>
    <p:sldId id="337" r:id="rId20"/>
    <p:sldId id="264" r:id="rId21"/>
    <p:sldId id="265" r:id="rId22"/>
    <p:sldId id="266" r:id="rId23"/>
    <p:sldId id="338" r:id="rId24"/>
    <p:sldId id="267" r:id="rId25"/>
    <p:sldId id="268" r:id="rId26"/>
    <p:sldId id="269" r:id="rId27"/>
    <p:sldId id="270" r:id="rId28"/>
    <p:sldId id="271" r:id="rId29"/>
    <p:sldId id="272" r:id="rId30"/>
    <p:sldId id="273" r:id="rId31"/>
    <p:sldId id="341" r:id="rId32"/>
    <p:sldId id="274" r:id="rId33"/>
    <p:sldId id="275" r:id="rId34"/>
    <p:sldId id="276" r:id="rId35"/>
    <p:sldId id="277" r:id="rId36"/>
    <p:sldId id="278" r:id="rId37"/>
    <p:sldId id="279" r:id="rId38"/>
    <p:sldId id="280" r:id="rId39"/>
    <p:sldId id="281" r:id="rId40"/>
    <p:sldId id="282" r:id="rId41"/>
    <p:sldId id="283" r:id="rId42"/>
    <p:sldId id="284" r:id="rId43"/>
    <p:sldId id="339" r:id="rId44"/>
    <p:sldId id="340" r:id="rId45"/>
    <p:sldId id="285" r:id="rId46"/>
    <p:sldId id="286" r:id="rId47"/>
    <p:sldId id="287" r:id="rId48"/>
    <p:sldId id="288" r:id="rId49"/>
    <p:sldId id="289" r:id="rId50"/>
    <p:sldId id="342"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43" r:id="rId82"/>
    <p:sldId id="320" r:id="rId83"/>
    <p:sldId id="321" r:id="rId84"/>
    <p:sldId id="322" r:id="rId85"/>
    <p:sldId id="323" r:id="rId86"/>
    <p:sldId id="324" r:id="rId87"/>
    <p:sldId id="325" r:id="rId88"/>
    <p:sldId id="326" r:id="rId89"/>
    <p:sldId id="327" r:id="rId90"/>
    <p:sldId id="328" r:id="rId91"/>
    <p:sldId id="329" r:id="rId92"/>
    <p:sldId id="330" r:id="rId93"/>
    <p:sldId id="331" r:id="rId94"/>
    <p:sldId id="332" r:id="rId95"/>
    <p:sldId id="333" r:id="rId96"/>
    <p:sldId id="334" r:id="rId97"/>
    <p:sldId id="335"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64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5BC93D-A12A-491C-A8D8-6D8B28D4C5F8}" type="doc">
      <dgm:prSet loTypeId="urn:microsoft.com/office/officeart/2005/8/layout/orgChart1" loCatId="hierarchy" qsTypeId="urn:microsoft.com/office/officeart/2005/8/quickstyle/simple4" qsCatId="simple" csTypeId="urn:microsoft.com/office/officeart/2005/8/colors/accent0_3" csCatId="mainScheme" phldr="1"/>
      <dgm:spPr/>
      <dgm:t>
        <a:bodyPr/>
        <a:lstStyle/>
        <a:p>
          <a:endParaRPr lang="en-US"/>
        </a:p>
      </dgm:t>
    </dgm:pt>
    <dgm:pt modelId="{C1A46780-41FC-4668-83A5-B0F3499E399B}">
      <dgm:prSet phldrT="[Text]"/>
      <dgm:spPr/>
      <dgm:t>
        <a:bodyPr/>
        <a:lstStyle/>
        <a:p>
          <a:r>
            <a:rPr lang="en-US" dirty="0" smtClean="0">
              <a:latin typeface="Franklin Gothic Heavy" panose="020B0903020102020204" pitchFamily="34" charset="0"/>
            </a:rPr>
            <a:t>Financial Market</a:t>
          </a:r>
          <a:endParaRPr lang="en-US" dirty="0">
            <a:latin typeface="Franklin Gothic Heavy" panose="020B0903020102020204" pitchFamily="34" charset="0"/>
          </a:endParaRPr>
        </a:p>
      </dgm:t>
    </dgm:pt>
    <dgm:pt modelId="{16933731-3937-4512-AF26-C503CE00EFC7}" type="parTrans" cxnId="{947F5EA3-E0B8-47FB-8C68-F3CFB815D670}">
      <dgm:prSet/>
      <dgm:spPr/>
      <dgm:t>
        <a:bodyPr/>
        <a:lstStyle/>
        <a:p>
          <a:endParaRPr lang="en-US"/>
        </a:p>
      </dgm:t>
    </dgm:pt>
    <dgm:pt modelId="{43F278F8-F273-4431-AD3D-6105909FF8DC}" type="sibTrans" cxnId="{947F5EA3-E0B8-47FB-8C68-F3CFB815D670}">
      <dgm:prSet/>
      <dgm:spPr/>
      <dgm:t>
        <a:bodyPr/>
        <a:lstStyle/>
        <a:p>
          <a:endParaRPr lang="en-US"/>
        </a:p>
      </dgm:t>
    </dgm:pt>
    <dgm:pt modelId="{47DDA163-F8BC-432D-8972-1ED8A013C3AF}">
      <dgm:prSet phldrT="[Text]"/>
      <dgm:spPr/>
      <dgm:t>
        <a:bodyPr/>
        <a:lstStyle/>
        <a:p>
          <a:r>
            <a:rPr lang="en-US" dirty="0" smtClean="0">
              <a:latin typeface="Franklin Gothic Heavy" panose="020B0903020102020204" pitchFamily="34" charset="0"/>
            </a:rPr>
            <a:t>Money Market</a:t>
          </a:r>
        </a:p>
      </dgm:t>
    </dgm:pt>
    <dgm:pt modelId="{65607E27-79CE-4EBB-BF37-3639F4EF04BE}" type="parTrans" cxnId="{DE0C3580-37F1-41EE-9F4D-51479685DF91}">
      <dgm:prSet/>
      <dgm:spPr/>
      <dgm:t>
        <a:bodyPr/>
        <a:lstStyle/>
        <a:p>
          <a:endParaRPr lang="en-US">
            <a:solidFill>
              <a:schemeClr val="tx1"/>
            </a:solidFill>
            <a:latin typeface="Franklin Gothic Heavy" panose="020B0903020102020204" pitchFamily="34" charset="0"/>
          </a:endParaRPr>
        </a:p>
      </dgm:t>
    </dgm:pt>
    <dgm:pt modelId="{E41E0E8C-81E1-435A-B9CC-192493855AC6}" type="sibTrans" cxnId="{DE0C3580-37F1-41EE-9F4D-51479685DF91}">
      <dgm:prSet/>
      <dgm:spPr/>
      <dgm:t>
        <a:bodyPr/>
        <a:lstStyle/>
        <a:p>
          <a:endParaRPr lang="en-US"/>
        </a:p>
      </dgm:t>
    </dgm:pt>
    <dgm:pt modelId="{A1B2915E-D143-4F60-8EEF-57685529C19C}">
      <dgm:prSet phldrT="[Text]"/>
      <dgm:spPr/>
      <dgm:t>
        <a:bodyPr/>
        <a:lstStyle/>
        <a:p>
          <a:r>
            <a:rPr lang="en-US" dirty="0" smtClean="0">
              <a:latin typeface="Franklin Gothic Heavy" panose="020B0903020102020204" pitchFamily="34" charset="0"/>
            </a:rPr>
            <a:t>Capital Market</a:t>
          </a:r>
          <a:endParaRPr lang="en-US" dirty="0">
            <a:latin typeface="Franklin Gothic Heavy" panose="020B0903020102020204" pitchFamily="34" charset="0"/>
          </a:endParaRPr>
        </a:p>
      </dgm:t>
    </dgm:pt>
    <dgm:pt modelId="{A92909A9-06F4-4277-B330-EE362A6C2DA3}" type="parTrans" cxnId="{0C8E9A2E-6388-4FC5-8E87-72F5B70CDF76}">
      <dgm:prSet/>
      <dgm:spPr/>
      <dgm:t>
        <a:bodyPr/>
        <a:lstStyle/>
        <a:p>
          <a:endParaRPr lang="en-US">
            <a:solidFill>
              <a:schemeClr val="tx1"/>
            </a:solidFill>
            <a:latin typeface="Franklin Gothic Heavy" panose="020B0903020102020204" pitchFamily="34" charset="0"/>
          </a:endParaRPr>
        </a:p>
      </dgm:t>
    </dgm:pt>
    <dgm:pt modelId="{5C3A5F0E-DFD1-429A-A422-7FE24735BAD0}" type="sibTrans" cxnId="{0C8E9A2E-6388-4FC5-8E87-72F5B70CDF76}">
      <dgm:prSet/>
      <dgm:spPr/>
      <dgm:t>
        <a:bodyPr/>
        <a:lstStyle/>
        <a:p>
          <a:endParaRPr lang="en-US"/>
        </a:p>
      </dgm:t>
    </dgm:pt>
    <dgm:pt modelId="{08A49BB5-ECE9-4213-A753-9BD1843B1475}">
      <dgm:prSet/>
      <dgm:spPr/>
      <dgm:t>
        <a:bodyPr/>
        <a:lstStyle/>
        <a:p>
          <a:r>
            <a:rPr lang="en-US" dirty="0" smtClean="0">
              <a:latin typeface="Franklin Gothic Heavy" panose="020B0903020102020204" pitchFamily="34" charset="0"/>
            </a:rPr>
            <a:t>Primary</a:t>
          </a:r>
          <a:endParaRPr lang="en-US" dirty="0">
            <a:latin typeface="Franklin Gothic Heavy" panose="020B0903020102020204" pitchFamily="34" charset="0"/>
          </a:endParaRPr>
        </a:p>
      </dgm:t>
    </dgm:pt>
    <dgm:pt modelId="{2B487698-A032-4F9B-897E-CAFE44BF17F1}" type="parTrans" cxnId="{D588D47A-A482-44EF-8420-E8CBEAAB8150}">
      <dgm:prSet/>
      <dgm:spPr/>
      <dgm:t>
        <a:bodyPr/>
        <a:lstStyle/>
        <a:p>
          <a:endParaRPr lang="en-US">
            <a:solidFill>
              <a:schemeClr val="tx1"/>
            </a:solidFill>
            <a:latin typeface="Franklin Gothic Heavy" panose="020B0903020102020204" pitchFamily="34" charset="0"/>
          </a:endParaRPr>
        </a:p>
      </dgm:t>
    </dgm:pt>
    <dgm:pt modelId="{C7298C84-CAF6-4DA1-9280-87608DCE85A8}" type="sibTrans" cxnId="{D588D47A-A482-44EF-8420-E8CBEAAB8150}">
      <dgm:prSet/>
      <dgm:spPr/>
      <dgm:t>
        <a:bodyPr/>
        <a:lstStyle/>
        <a:p>
          <a:endParaRPr lang="en-US"/>
        </a:p>
      </dgm:t>
    </dgm:pt>
    <dgm:pt modelId="{950604C1-4391-458F-A7F0-058D3625F5CB}">
      <dgm:prSet/>
      <dgm:spPr/>
      <dgm:t>
        <a:bodyPr/>
        <a:lstStyle/>
        <a:p>
          <a:r>
            <a:rPr lang="en-US" dirty="0" smtClean="0">
              <a:latin typeface="Franklin Gothic Heavy" panose="020B0903020102020204" pitchFamily="34" charset="0"/>
            </a:rPr>
            <a:t>Secondary</a:t>
          </a:r>
          <a:endParaRPr lang="en-US" dirty="0">
            <a:latin typeface="Franklin Gothic Heavy" panose="020B0903020102020204" pitchFamily="34" charset="0"/>
          </a:endParaRPr>
        </a:p>
      </dgm:t>
    </dgm:pt>
    <dgm:pt modelId="{99ACFDF3-C41A-4550-B272-FDA60C021262}" type="parTrans" cxnId="{3FCA3415-1D4A-4A03-AAE8-FB65CF4B3868}">
      <dgm:prSet/>
      <dgm:spPr/>
      <dgm:t>
        <a:bodyPr/>
        <a:lstStyle/>
        <a:p>
          <a:endParaRPr lang="en-US">
            <a:solidFill>
              <a:schemeClr val="tx1"/>
            </a:solidFill>
            <a:latin typeface="Franklin Gothic Heavy" panose="020B0903020102020204" pitchFamily="34" charset="0"/>
          </a:endParaRPr>
        </a:p>
      </dgm:t>
    </dgm:pt>
    <dgm:pt modelId="{1DC14CD4-16AE-4DAA-801C-FC03935A2C13}" type="sibTrans" cxnId="{3FCA3415-1D4A-4A03-AAE8-FB65CF4B3868}">
      <dgm:prSet/>
      <dgm:spPr/>
      <dgm:t>
        <a:bodyPr/>
        <a:lstStyle/>
        <a:p>
          <a:endParaRPr lang="en-US"/>
        </a:p>
      </dgm:t>
    </dgm:pt>
    <dgm:pt modelId="{2FC26A68-D1FF-4320-ACEB-D70F639D39BF}" type="pres">
      <dgm:prSet presAssocID="{3B5BC93D-A12A-491C-A8D8-6D8B28D4C5F8}" presName="hierChild1" presStyleCnt="0">
        <dgm:presLayoutVars>
          <dgm:orgChart val="1"/>
          <dgm:chPref val="1"/>
          <dgm:dir/>
          <dgm:animOne val="branch"/>
          <dgm:animLvl val="lvl"/>
          <dgm:resizeHandles/>
        </dgm:presLayoutVars>
      </dgm:prSet>
      <dgm:spPr/>
      <dgm:t>
        <a:bodyPr/>
        <a:lstStyle/>
        <a:p>
          <a:endParaRPr lang="en-US"/>
        </a:p>
      </dgm:t>
    </dgm:pt>
    <dgm:pt modelId="{339051F1-3D2A-4E97-B88E-E99F45151910}" type="pres">
      <dgm:prSet presAssocID="{C1A46780-41FC-4668-83A5-B0F3499E399B}" presName="hierRoot1" presStyleCnt="0">
        <dgm:presLayoutVars>
          <dgm:hierBranch val="init"/>
        </dgm:presLayoutVars>
      </dgm:prSet>
      <dgm:spPr/>
      <dgm:t>
        <a:bodyPr/>
        <a:lstStyle/>
        <a:p>
          <a:endParaRPr lang="en-US"/>
        </a:p>
      </dgm:t>
    </dgm:pt>
    <dgm:pt modelId="{F1869AC0-89D1-44E0-BBFF-F35BB7C6BDF8}" type="pres">
      <dgm:prSet presAssocID="{C1A46780-41FC-4668-83A5-B0F3499E399B}" presName="rootComposite1" presStyleCnt="0"/>
      <dgm:spPr/>
      <dgm:t>
        <a:bodyPr/>
        <a:lstStyle/>
        <a:p>
          <a:endParaRPr lang="en-US"/>
        </a:p>
      </dgm:t>
    </dgm:pt>
    <dgm:pt modelId="{BC8DFF4F-F0FD-464B-BC8D-87C98163F76E}" type="pres">
      <dgm:prSet presAssocID="{C1A46780-41FC-4668-83A5-B0F3499E399B}" presName="rootText1" presStyleLbl="node0" presStyleIdx="0" presStyleCnt="1" custScaleX="174389">
        <dgm:presLayoutVars>
          <dgm:chPref val="3"/>
        </dgm:presLayoutVars>
      </dgm:prSet>
      <dgm:spPr/>
      <dgm:t>
        <a:bodyPr/>
        <a:lstStyle/>
        <a:p>
          <a:endParaRPr lang="en-US"/>
        </a:p>
      </dgm:t>
    </dgm:pt>
    <dgm:pt modelId="{71DFFD90-0D68-4101-AE88-3009770B7B10}" type="pres">
      <dgm:prSet presAssocID="{C1A46780-41FC-4668-83A5-B0F3499E399B}" presName="rootConnector1" presStyleLbl="node1" presStyleIdx="0" presStyleCnt="0"/>
      <dgm:spPr/>
      <dgm:t>
        <a:bodyPr/>
        <a:lstStyle/>
        <a:p>
          <a:endParaRPr lang="en-US"/>
        </a:p>
      </dgm:t>
    </dgm:pt>
    <dgm:pt modelId="{B152A894-20E2-43F8-B92D-C2137A454A37}" type="pres">
      <dgm:prSet presAssocID="{C1A46780-41FC-4668-83A5-B0F3499E399B}" presName="hierChild2" presStyleCnt="0"/>
      <dgm:spPr/>
      <dgm:t>
        <a:bodyPr/>
        <a:lstStyle/>
        <a:p>
          <a:endParaRPr lang="en-US"/>
        </a:p>
      </dgm:t>
    </dgm:pt>
    <dgm:pt modelId="{4488640B-95E1-4EE8-9FEA-ACB99C1FE074}" type="pres">
      <dgm:prSet presAssocID="{65607E27-79CE-4EBB-BF37-3639F4EF04BE}" presName="Name37" presStyleLbl="parChTrans1D2" presStyleIdx="0" presStyleCnt="2"/>
      <dgm:spPr/>
      <dgm:t>
        <a:bodyPr/>
        <a:lstStyle/>
        <a:p>
          <a:endParaRPr lang="en-US"/>
        </a:p>
      </dgm:t>
    </dgm:pt>
    <dgm:pt modelId="{B85BE520-D338-4846-8746-46D433DC66BA}" type="pres">
      <dgm:prSet presAssocID="{47DDA163-F8BC-432D-8972-1ED8A013C3AF}" presName="hierRoot2" presStyleCnt="0">
        <dgm:presLayoutVars>
          <dgm:hierBranch val="init"/>
        </dgm:presLayoutVars>
      </dgm:prSet>
      <dgm:spPr/>
      <dgm:t>
        <a:bodyPr/>
        <a:lstStyle/>
        <a:p>
          <a:endParaRPr lang="en-US"/>
        </a:p>
      </dgm:t>
    </dgm:pt>
    <dgm:pt modelId="{F6361B88-E2E9-4834-A399-F60D94BD4475}" type="pres">
      <dgm:prSet presAssocID="{47DDA163-F8BC-432D-8972-1ED8A013C3AF}" presName="rootComposite" presStyleCnt="0"/>
      <dgm:spPr/>
      <dgm:t>
        <a:bodyPr/>
        <a:lstStyle/>
        <a:p>
          <a:endParaRPr lang="en-US"/>
        </a:p>
      </dgm:t>
    </dgm:pt>
    <dgm:pt modelId="{B3CF5EFF-E956-47E4-A010-C402D7FE2ED7}" type="pres">
      <dgm:prSet presAssocID="{47DDA163-F8BC-432D-8972-1ED8A013C3AF}" presName="rootText" presStyleLbl="node2" presStyleIdx="0" presStyleCnt="2" custScaleX="168707">
        <dgm:presLayoutVars>
          <dgm:chPref val="3"/>
        </dgm:presLayoutVars>
      </dgm:prSet>
      <dgm:spPr/>
      <dgm:t>
        <a:bodyPr/>
        <a:lstStyle/>
        <a:p>
          <a:endParaRPr lang="en-US"/>
        </a:p>
      </dgm:t>
    </dgm:pt>
    <dgm:pt modelId="{FA4B2823-081C-465A-9CBB-1FC8C98A9526}" type="pres">
      <dgm:prSet presAssocID="{47DDA163-F8BC-432D-8972-1ED8A013C3AF}" presName="rootConnector" presStyleLbl="node2" presStyleIdx="0" presStyleCnt="2"/>
      <dgm:spPr/>
      <dgm:t>
        <a:bodyPr/>
        <a:lstStyle/>
        <a:p>
          <a:endParaRPr lang="en-US"/>
        </a:p>
      </dgm:t>
    </dgm:pt>
    <dgm:pt modelId="{D130108B-FD6D-48FD-ABEE-49D7E8F4B61F}" type="pres">
      <dgm:prSet presAssocID="{47DDA163-F8BC-432D-8972-1ED8A013C3AF}" presName="hierChild4" presStyleCnt="0"/>
      <dgm:spPr/>
      <dgm:t>
        <a:bodyPr/>
        <a:lstStyle/>
        <a:p>
          <a:endParaRPr lang="en-US"/>
        </a:p>
      </dgm:t>
    </dgm:pt>
    <dgm:pt modelId="{B835655D-8C7C-44D3-9909-398820098B8A}" type="pres">
      <dgm:prSet presAssocID="{47DDA163-F8BC-432D-8972-1ED8A013C3AF}" presName="hierChild5" presStyleCnt="0"/>
      <dgm:spPr/>
      <dgm:t>
        <a:bodyPr/>
        <a:lstStyle/>
        <a:p>
          <a:endParaRPr lang="en-US"/>
        </a:p>
      </dgm:t>
    </dgm:pt>
    <dgm:pt modelId="{5DF6E419-A394-4792-8D05-9B616E4300EC}" type="pres">
      <dgm:prSet presAssocID="{A92909A9-06F4-4277-B330-EE362A6C2DA3}" presName="Name37" presStyleLbl="parChTrans1D2" presStyleIdx="1" presStyleCnt="2"/>
      <dgm:spPr/>
      <dgm:t>
        <a:bodyPr/>
        <a:lstStyle/>
        <a:p>
          <a:endParaRPr lang="en-US"/>
        </a:p>
      </dgm:t>
    </dgm:pt>
    <dgm:pt modelId="{CB0C6734-0001-4C37-9752-922D43A43AE8}" type="pres">
      <dgm:prSet presAssocID="{A1B2915E-D143-4F60-8EEF-57685529C19C}" presName="hierRoot2" presStyleCnt="0">
        <dgm:presLayoutVars>
          <dgm:hierBranch val="init"/>
        </dgm:presLayoutVars>
      </dgm:prSet>
      <dgm:spPr/>
      <dgm:t>
        <a:bodyPr/>
        <a:lstStyle/>
        <a:p>
          <a:endParaRPr lang="en-US"/>
        </a:p>
      </dgm:t>
    </dgm:pt>
    <dgm:pt modelId="{8CA74128-527F-47AC-8471-39245F3E221E}" type="pres">
      <dgm:prSet presAssocID="{A1B2915E-D143-4F60-8EEF-57685529C19C}" presName="rootComposite" presStyleCnt="0"/>
      <dgm:spPr/>
      <dgm:t>
        <a:bodyPr/>
        <a:lstStyle/>
        <a:p>
          <a:endParaRPr lang="en-US"/>
        </a:p>
      </dgm:t>
    </dgm:pt>
    <dgm:pt modelId="{96789728-D549-4373-937D-63D0D2C099CD}" type="pres">
      <dgm:prSet presAssocID="{A1B2915E-D143-4F60-8EEF-57685529C19C}" presName="rootText" presStyleLbl="node2" presStyleIdx="1" presStyleCnt="2" custScaleX="157061">
        <dgm:presLayoutVars>
          <dgm:chPref val="3"/>
        </dgm:presLayoutVars>
      </dgm:prSet>
      <dgm:spPr/>
      <dgm:t>
        <a:bodyPr/>
        <a:lstStyle/>
        <a:p>
          <a:endParaRPr lang="en-US"/>
        </a:p>
      </dgm:t>
    </dgm:pt>
    <dgm:pt modelId="{37F7CD17-D432-4AAD-9A7C-2332957E0ECA}" type="pres">
      <dgm:prSet presAssocID="{A1B2915E-D143-4F60-8EEF-57685529C19C}" presName="rootConnector" presStyleLbl="node2" presStyleIdx="1" presStyleCnt="2"/>
      <dgm:spPr/>
      <dgm:t>
        <a:bodyPr/>
        <a:lstStyle/>
        <a:p>
          <a:endParaRPr lang="en-US"/>
        </a:p>
      </dgm:t>
    </dgm:pt>
    <dgm:pt modelId="{B5775A04-C809-4340-8178-02EA2E9CA501}" type="pres">
      <dgm:prSet presAssocID="{A1B2915E-D143-4F60-8EEF-57685529C19C}" presName="hierChild4" presStyleCnt="0"/>
      <dgm:spPr/>
      <dgm:t>
        <a:bodyPr/>
        <a:lstStyle/>
        <a:p>
          <a:endParaRPr lang="en-US"/>
        </a:p>
      </dgm:t>
    </dgm:pt>
    <dgm:pt modelId="{E5FF25C8-280F-46A4-BBCF-4C51998B0639}" type="pres">
      <dgm:prSet presAssocID="{2B487698-A032-4F9B-897E-CAFE44BF17F1}" presName="Name37" presStyleLbl="parChTrans1D3" presStyleIdx="0" presStyleCnt="2"/>
      <dgm:spPr/>
      <dgm:t>
        <a:bodyPr/>
        <a:lstStyle/>
        <a:p>
          <a:endParaRPr lang="en-US"/>
        </a:p>
      </dgm:t>
    </dgm:pt>
    <dgm:pt modelId="{9C2B7A2F-A02B-4054-8864-B9C79F4C7E7E}" type="pres">
      <dgm:prSet presAssocID="{08A49BB5-ECE9-4213-A753-9BD1843B1475}" presName="hierRoot2" presStyleCnt="0">
        <dgm:presLayoutVars>
          <dgm:hierBranch val="init"/>
        </dgm:presLayoutVars>
      </dgm:prSet>
      <dgm:spPr/>
      <dgm:t>
        <a:bodyPr/>
        <a:lstStyle/>
        <a:p>
          <a:endParaRPr lang="en-US"/>
        </a:p>
      </dgm:t>
    </dgm:pt>
    <dgm:pt modelId="{10633729-2BCC-496E-B046-4B92C0F00D8D}" type="pres">
      <dgm:prSet presAssocID="{08A49BB5-ECE9-4213-A753-9BD1843B1475}" presName="rootComposite" presStyleCnt="0"/>
      <dgm:spPr/>
      <dgm:t>
        <a:bodyPr/>
        <a:lstStyle/>
        <a:p>
          <a:endParaRPr lang="en-US"/>
        </a:p>
      </dgm:t>
    </dgm:pt>
    <dgm:pt modelId="{64197F07-8635-4222-99BA-82519BE2A513}" type="pres">
      <dgm:prSet presAssocID="{08A49BB5-ECE9-4213-A753-9BD1843B1475}" presName="rootText" presStyleLbl="node3" presStyleIdx="0" presStyleCnt="2">
        <dgm:presLayoutVars>
          <dgm:chPref val="3"/>
        </dgm:presLayoutVars>
      </dgm:prSet>
      <dgm:spPr/>
      <dgm:t>
        <a:bodyPr/>
        <a:lstStyle/>
        <a:p>
          <a:endParaRPr lang="en-US"/>
        </a:p>
      </dgm:t>
    </dgm:pt>
    <dgm:pt modelId="{6F01B72A-7183-4C2D-821E-F04C69ED73CB}" type="pres">
      <dgm:prSet presAssocID="{08A49BB5-ECE9-4213-A753-9BD1843B1475}" presName="rootConnector" presStyleLbl="node3" presStyleIdx="0" presStyleCnt="2"/>
      <dgm:spPr/>
      <dgm:t>
        <a:bodyPr/>
        <a:lstStyle/>
        <a:p>
          <a:endParaRPr lang="en-US"/>
        </a:p>
      </dgm:t>
    </dgm:pt>
    <dgm:pt modelId="{5C96484E-D874-42F7-9364-80DF643CA1F5}" type="pres">
      <dgm:prSet presAssocID="{08A49BB5-ECE9-4213-A753-9BD1843B1475}" presName="hierChild4" presStyleCnt="0"/>
      <dgm:spPr/>
      <dgm:t>
        <a:bodyPr/>
        <a:lstStyle/>
        <a:p>
          <a:endParaRPr lang="en-US"/>
        </a:p>
      </dgm:t>
    </dgm:pt>
    <dgm:pt modelId="{CF341180-1ED1-4565-983F-CABC5E408BFF}" type="pres">
      <dgm:prSet presAssocID="{08A49BB5-ECE9-4213-A753-9BD1843B1475}" presName="hierChild5" presStyleCnt="0"/>
      <dgm:spPr/>
      <dgm:t>
        <a:bodyPr/>
        <a:lstStyle/>
        <a:p>
          <a:endParaRPr lang="en-US"/>
        </a:p>
      </dgm:t>
    </dgm:pt>
    <dgm:pt modelId="{AA52E57A-EC73-4D68-BC13-A04532F6566B}" type="pres">
      <dgm:prSet presAssocID="{99ACFDF3-C41A-4550-B272-FDA60C021262}" presName="Name37" presStyleLbl="parChTrans1D3" presStyleIdx="1" presStyleCnt="2"/>
      <dgm:spPr/>
      <dgm:t>
        <a:bodyPr/>
        <a:lstStyle/>
        <a:p>
          <a:endParaRPr lang="en-US"/>
        </a:p>
      </dgm:t>
    </dgm:pt>
    <dgm:pt modelId="{97F8A799-3556-49E6-8607-AEEBD0E88DC3}" type="pres">
      <dgm:prSet presAssocID="{950604C1-4391-458F-A7F0-058D3625F5CB}" presName="hierRoot2" presStyleCnt="0">
        <dgm:presLayoutVars>
          <dgm:hierBranch val="init"/>
        </dgm:presLayoutVars>
      </dgm:prSet>
      <dgm:spPr/>
      <dgm:t>
        <a:bodyPr/>
        <a:lstStyle/>
        <a:p>
          <a:endParaRPr lang="en-US"/>
        </a:p>
      </dgm:t>
    </dgm:pt>
    <dgm:pt modelId="{AFFFB2B4-967A-41D3-931D-4A421258C2E5}" type="pres">
      <dgm:prSet presAssocID="{950604C1-4391-458F-A7F0-058D3625F5CB}" presName="rootComposite" presStyleCnt="0"/>
      <dgm:spPr/>
      <dgm:t>
        <a:bodyPr/>
        <a:lstStyle/>
        <a:p>
          <a:endParaRPr lang="en-US"/>
        </a:p>
      </dgm:t>
    </dgm:pt>
    <dgm:pt modelId="{79C4E884-41B2-4325-B9BC-BA595654B76D}" type="pres">
      <dgm:prSet presAssocID="{950604C1-4391-458F-A7F0-058D3625F5CB}" presName="rootText" presStyleLbl="node3" presStyleIdx="1" presStyleCnt="2">
        <dgm:presLayoutVars>
          <dgm:chPref val="3"/>
        </dgm:presLayoutVars>
      </dgm:prSet>
      <dgm:spPr/>
      <dgm:t>
        <a:bodyPr/>
        <a:lstStyle/>
        <a:p>
          <a:endParaRPr lang="en-US"/>
        </a:p>
      </dgm:t>
    </dgm:pt>
    <dgm:pt modelId="{D1CE2815-2CF4-4E78-B75B-0F6FB8AD9DA1}" type="pres">
      <dgm:prSet presAssocID="{950604C1-4391-458F-A7F0-058D3625F5CB}" presName="rootConnector" presStyleLbl="node3" presStyleIdx="1" presStyleCnt="2"/>
      <dgm:spPr/>
      <dgm:t>
        <a:bodyPr/>
        <a:lstStyle/>
        <a:p>
          <a:endParaRPr lang="en-US"/>
        </a:p>
      </dgm:t>
    </dgm:pt>
    <dgm:pt modelId="{1B45D105-EBF7-47AA-8FB8-16384D925DF4}" type="pres">
      <dgm:prSet presAssocID="{950604C1-4391-458F-A7F0-058D3625F5CB}" presName="hierChild4" presStyleCnt="0"/>
      <dgm:spPr/>
      <dgm:t>
        <a:bodyPr/>
        <a:lstStyle/>
        <a:p>
          <a:endParaRPr lang="en-US"/>
        </a:p>
      </dgm:t>
    </dgm:pt>
    <dgm:pt modelId="{E7C4B444-D419-45C3-A4B7-AAF906786170}" type="pres">
      <dgm:prSet presAssocID="{950604C1-4391-458F-A7F0-058D3625F5CB}" presName="hierChild5" presStyleCnt="0"/>
      <dgm:spPr/>
      <dgm:t>
        <a:bodyPr/>
        <a:lstStyle/>
        <a:p>
          <a:endParaRPr lang="en-US"/>
        </a:p>
      </dgm:t>
    </dgm:pt>
    <dgm:pt modelId="{4A9AFE82-E854-4397-99E8-FC6B6FDF11B5}" type="pres">
      <dgm:prSet presAssocID="{A1B2915E-D143-4F60-8EEF-57685529C19C}" presName="hierChild5" presStyleCnt="0"/>
      <dgm:spPr/>
      <dgm:t>
        <a:bodyPr/>
        <a:lstStyle/>
        <a:p>
          <a:endParaRPr lang="en-US"/>
        </a:p>
      </dgm:t>
    </dgm:pt>
    <dgm:pt modelId="{6D6D28BE-471A-4CA6-B5DD-F37ADD1A3175}" type="pres">
      <dgm:prSet presAssocID="{C1A46780-41FC-4668-83A5-B0F3499E399B}" presName="hierChild3" presStyleCnt="0"/>
      <dgm:spPr/>
      <dgm:t>
        <a:bodyPr/>
        <a:lstStyle/>
        <a:p>
          <a:endParaRPr lang="en-US"/>
        </a:p>
      </dgm:t>
    </dgm:pt>
  </dgm:ptLst>
  <dgm:cxnLst>
    <dgm:cxn modelId="{40A40CB7-EFFB-4CCC-A645-738979732CA8}" type="presOf" srcId="{47DDA163-F8BC-432D-8972-1ED8A013C3AF}" destId="{B3CF5EFF-E956-47E4-A010-C402D7FE2ED7}" srcOrd="0" destOrd="0" presId="urn:microsoft.com/office/officeart/2005/8/layout/orgChart1"/>
    <dgm:cxn modelId="{800DC030-1CEF-4A3B-AD41-0212F82E58F6}" type="presOf" srcId="{47DDA163-F8BC-432D-8972-1ED8A013C3AF}" destId="{FA4B2823-081C-465A-9CBB-1FC8C98A9526}" srcOrd="1" destOrd="0" presId="urn:microsoft.com/office/officeart/2005/8/layout/orgChart1"/>
    <dgm:cxn modelId="{3C51E854-0997-4152-B87B-74899FDAEEC2}" type="presOf" srcId="{08A49BB5-ECE9-4213-A753-9BD1843B1475}" destId="{6F01B72A-7183-4C2D-821E-F04C69ED73CB}" srcOrd="1" destOrd="0" presId="urn:microsoft.com/office/officeart/2005/8/layout/orgChart1"/>
    <dgm:cxn modelId="{ACD68B2B-48C0-400E-851C-6F8587030B34}" type="presOf" srcId="{3B5BC93D-A12A-491C-A8D8-6D8B28D4C5F8}" destId="{2FC26A68-D1FF-4320-ACEB-D70F639D39BF}" srcOrd="0" destOrd="0" presId="urn:microsoft.com/office/officeart/2005/8/layout/orgChart1"/>
    <dgm:cxn modelId="{BC08A525-C813-44FD-9C50-9067176EAC54}" type="presOf" srcId="{A1B2915E-D143-4F60-8EEF-57685529C19C}" destId="{37F7CD17-D432-4AAD-9A7C-2332957E0ECA}" srcOrd="1" destOrd="0" presId="urn:microsoft.com/office/officeart/2005/8/layout/orgChart1"/>
    <dgm:cxn modelId="{7183F743-F4F8-464A-B28B-B99DCD057114}" type="presOf" srcId="{950604C1-4391-458F-A7F0-058D3625F5CB}" destId="{D1CE2815-2CF4-4E78-B75B-0F6FB8AD9DA1}" srcOrd="1" destOrd="0" presId="urn:microsoft.com/office/officeart/2005/8/layout/orgChart1"/>
    <dgm:cxn modelId="{57434C23-9B34-4B10-8E19-A875FBE9890E}" type="presOf" srcId="{C1A46780-41FC-4668-83A5-B0F3499E399B}" destId="{BC8DFF4F-F0FD-464B-BC8D-87C98163F76E}" srcOrd="0" destOrd="0" presId="urn:microsoft.com/office/officeart/2005/8/layout/orgChart1"/>
    <dgm:cxn modelId="{947F5EA3-E0B8-47FB-8C68-F3CFB815D670}" srcId="{3B5BC93D-A12A-491C-A8D8-6D8B28D4C5F8}" destId="{C1A46780-41FC-4668-83A5-B0F3499E399B}" srcOrd="0" destOrd="0" parTransId="{16933731-3937-4512-AF26-C503CE00EFC7}" sibTransId="{43F278F8-F273-4431-AD3D-6105909FF8DC}"/>
    <dgm:cxn modelId="{F51D373A-E305-42C1-9B7E-3AC0F76F00B8}" type="presOf" srcId="{2B487698-A032-4F9B-897E-CAFE44BF17F1}" destId="{E5FF25C8-280F-46A4-BBCF-4C51998B0639}" srcOrd="0" destOrd="0" presId="urn:microsoft.com/office/officeart/2005/8/layout/orgChart1"/>
    <dgm:cxn modelId="{50690D3F-2F38-4B1A-8323-B080DBE518D9}" type="presOf" srcId="{65607E27-79CE-4EBB-BF37-3639F4EF04BE}" destId="{4488640B-95E1-4EE8-9FEA-ACB99C1FE074}" srcOrd="0" destOrd="0" presId="urn:microsoft.com/office/officeart/2005/8/layout/orgChart1"/>
    <dgm:cxn modelId="{DDBBA3F4-541B-4D82-A29D-0A95DB02E133}" type="presOf" srcId="{99ACFDF3-C41A-4550-B272-FDA60C021262}" destId="{AA52E57A-EC73-4D68-BC13-A04532F6566B}" srcOrd="0" destOrd="0" presId="urn:microsoft.com/office/officeart/2005/8/layout/orgChart1"/>
    <dgm:cxn modelId="{0C8E9A2E-6388-4FC5-8E87-72F5B70CDF76}" srcId="{C1A46780-41FC-4668-83A5-B0F3499E399B}" destId="{A1B2915E-D143-4F60-8EEF-57685529C19C}" srcOrd="1" destOrd="0" parTransId="{A92909A9-06F4-4277-B330-EE362A6C2DA3}" sibTransId="{5C3A5F0E-DFD1-429A-A422-7FE24735BAD0}"/>
    <dgm:cxn modelId="{DE0C3580-37F1-41EE-9F4D-51479685DF91}" srcId="{C1A46780-41FC-4668-83A5-B0F3499E399B}" destId="{47DDA163-F8BC-432D-8972-1ED8A013C3AF}" srcOrd="0" destOrd="0" parTransId="{65607E27-79CE-4EBB-BF37-3639F4EF04BE}" sibTransId="{E41E0E8C-81E1-435A-B9CC-192493855AC6}"/>
    <dgm:cxn modelId="{3FCA3415-1D4A-4A03-AAE8-FB65CF4B3868}" srcId="{A1B2915E-D143-4F60-8EEF-57685529C19C}" destId="{950604C1-4391-458F-A7F0-058D3625F5CB}" srcOrd="1" destOrd="0" parTransId="{99ACFDF3-C41A-4550-B272-FDA60C021262}" sibTransId="{1DC14CD4-16AE-4DAA-801C-FC03935A2C13}"/>
    <dgm:cxn modelId="{67B0C352-F3FE-45CB-9930-3F08DF1AED20}" type="presOf" srcId="{C1A46780-41FC-4668-83A5-B0F3499E399B}" destId="{71DFFD90-0D68-4101-AE88-3009770B7B10}" srcOrd="1" destOrd="0" presId="urn:microsoft.com/office/officeart/2005/8/layout/orgChart1"/>
    <dgm:cxn modelId="{3709AB45-6427-41E5-86B9-47B0EB1D5FE2}" type="presOf" srcId="{A1B2915E-D143-4F60-8EEF-57685529C19C}" destId="{96789728-D549-4373-937D-63D0D2C099CD}" srcOrd="0" destOrd="0" presId="urn:microsoft.com/office/officeart/2005/8/layout/orgChart1"/>
    <dgm:cxn modelId="{64A6EA1E-6C06-41E9-B351-262196EF51EF}" type="presOf" srcId="{950604C1-4391-458F-A7F0-058D3625F5CB}" destId="{79C4E884-41B2-4325-B9BC-BA595654B76D}" srcOrd="0" destOrd="0" presId="urn:microsoft.com/office/officeart/2005/8/layout/orgChart1"/>
    <dgm:cxn modelId="{D588D47A-A482-44EF-8420-E8CBEAAB8150}" srcId="{A1B2915E-D143-4F60-8EEF-57685529C19C}" destId="{08A49BB5-ECE9-4213-A753-9BD1843B1475}" srcOrd="0" destOrd="0" parTransId="{2B487698-A032-4F9B-897E-CAFE44BF17F1}" sibTransId="{C7298C84-CAF6-4DA1-9280-87608DCE85A8}"/>
    <dgm:cxn modelId="{5BCCF529-CBF4-431E-B21B-E2DE9A554F6B}" type="presOf" srcId="{08A49BB5-ECE9-4213-A753-9BD1843B1475}" destId="{64197F07-8635-4222-99BA-82519BE2A513}" srcOrd="0" destOrd="0" presId="urn:microsoft.com/office/officeart/2005/8/layout/orgChart1"/>
    <dgm:cxn modelId="{A68D42F0-1E16-48B7-B54D-6650BC0ABD10}" type="presOf" srcId="{A92909A9-06F4-4277-B330-EE362A6C2DA3}" destId="{5DF6E419-A394-4792-8D05-9B616E4300EC}" srcOrd="0" destOrd="0" presId="urn:microsoft.com/office/officeart/2005/8/layout/orgChart1"/>
    <dgm:cxn modelId="{A7F66B43-6C6A-433E-B9CE-AEB3244EF0EB}" type="presParOf" srcId="{2FC26A68-D1FF-4320-ACEB-D70F639D39BF}" destId="{339051F1-3D2A-4E97-B88E-E99F45151910}" srcOrd="0" destOrd="0" presId="urn:microsoft.com/office/officeart/2005/8/layout/orgChart1"/>
    <dgm:cxn modelId="{E6AA4B14-61F2-46C0-924E-DD206EA27FC8}" type="presParOf" srcId="{339051F1-3D2A-4E97-B88E-E99F45151910}" destId="{F1869AC0-89D1-44E0-BBFF-F35BB7C6BDF8}" srcOrd="0" destOrd="0" presId="urn:microsoft.com/office/officeart/2005/8/layout/orgChart1"/>
    <dgm:cxn modelId="{823D1346-7B67-4AE1-89E7-A64B4947CEBF}" type="presParOf" srcId="{F1869AC0-89D1-44E0-BBFF-F35BB7C6BDF8}" destId="{BC8DFF4F-F0FD-464B-BC8D-87C98163F76E}" srcOrd="0" destOrd="0" presId="urn:microsoft.com/office/officeart/2005/8/layout/orgChart1"/>
    <dgm:cxn modelId="{D737D8C3-8584-4310-BC55-A171F0015929}" type="presParOf" srcId="{F1869AC0-89D1-44E0-BBFF-F35BB7C6BDF8}" destId="{71DFFD90-0D68-4101-AE88-3009770B7B10}" srcOrd="1" destOrd="0" presId="urn:microsoft.com/office/officeart/2005/8/layout/orgChart1"/>
    <dgm:cxn modelId="{AA4A3B87-DEFE-4288-8E75-1A79AAE5D86B}" type="presParOf" srcId="{339051F1-3D2A-4E97-B88E-E99F45151910}" destId="{B152A894-20E2-43F8-B92D-C2137A454A37}" srcOrd="1" destOrd="0" presId="urn:microsoft.com/office/officeart/2005/8/layout/orgChart1"/>
    <dgm:cxn modelId="{2708B2EA-D648-4845-90FB-32CFA0BA8A23}" type="presParOf" srcId="{B152A894-20E2-43F8-B92D-C2137A454A37}" destId="{4488640B-95E1-4EE8-9FEA-ACB99C1FE074}" srcOrd="0" destOrd="0" presId="urn:microsoft.com/office/officeart/2005/8/layout/orgChart1"/>
    <dgm:cxn modelId="{E3D95EA5-18CA-4FCB-A21C-79E55F35D81D}" type="presParOf" srcId="{B152A894-20E2-43F8-B92D-C2137A454A37}" destId="{B85BE520-D338-4846-8746-46D433DC66BA}" srcOrd="1" destOrd="0" presId="urn:microsoft.com/office/officeart/2005/8/layout/orgChart1"/>
    <dgm:cxn modelId="{C8A0D892-032E-4AD4-B04C-FCB0D3F4E175}" type="presParOf" srcId="{B85BE520-D338-4846-8746-46D433DC66BA}" destId="{F6361B88-E2E9-4834-A399-F60D94BD4475}" srcOrd="0" destOrd="0" presId="urn:microsoft.com/office/officeart/2005/8/layout/orgChart1"/>
    <dgm:cxn modelId="{0B3EED91-7307-4F84-9B0B-EA4D28FA50F6}" type="presParOf" srcId="{F6361B88-E2E9-4834-A399-F60D94BD4475}" destId="{B3CF5EFF-E956-47E4-A010-C402D7FE2ED7}" srcOrd="0" destOrd="0" presId="urn:microsoft.com/office/officeart/2005/8/layout/orgChart1"/>
    <dgm:cxn modelId="{64B56ADC-CDA9-4C8C-9BC2-3839FF9A645F}" type="presParOf" srcId="{F6361B88-E2E9-4834-A399-F60D94BD4475}" destId="{FA4B2823-081C-465A-9CBB-1FC8C98A9526}" srcOrd="1" destOrd="0" presId="urn:microsoft.com/office/officeart/2005/8/layout/orgChart1"/>
    <dgm:cxn modelId="{254A5C07-BC7E-4ECE-9B06-40D824AAA349}" type="presParOf" srcId="{B85BE520-D338-4846-8746-46D433DC66BA}" destId="{D130108B-FD6D-48FD-ABEE-49D7E8F4B61F}" srcOrd="1" destOrd="0" presId="urn:microsoft.com/office/officeart/2005/8/layout/orgChart1"/>
    <dgm:cxn modelId="{4192622A-152A-482B-B22F-35D774D954C5}" type="presParOf" srcId="{B85BE520-D338-4846-8746-46D433DC66BA}" destId="{B835655D-8C7C-44D3-9909-398820098B8A}" srcOrd="2" destOrd="0" presId="urn:microsoft.com/office/officeart/2005/8/layout/orgChart1"/>
    <dgm:cxn modelId="{2A05F253-8F9C-4880-A606-13301689583D}" type="presParOf" srcId="{B152A894-20E2-43F8-B92D-C2137A454A37}" destId="{5DF6E419-A394-4792-8D05-9B616E4300EC}" srcOrd="2" destOrd="0" presId="urn:microsoft.com/office/officeart/2005/8/layout/orgChart1"/>
    <dgm:cxn modelId="{E9484E88-0FEB-46BC-B957-EF3D0AFF2062}" type="presParOf" srcId="{B152A894-20E2-43F8-B92D-C2137A454A37}" destId="{CB0C6734-0001-4C37-9752-922D43A43AE8}" srcOrd="3" destOrd="0" presId="urn:microsoft.com/office/officeart/2005/8/layout/orgChart1"/>
    <dgm:cxn modelId="{ACE960FB-95DE-4007-90E8-97635B7FDD91}" type="presParOf" srcId="{CB0C6734-0001-4C37-9752-922D43A43AE8}" destId="{8CA74128-527F-47AC-8471-39245F3E221E}" srcOrd="0" destOrd="0" presId="urn:microsoft.com/office/officeart/2005/8/layout/orgChart1"/>
    <dgm:cxn modelId="{18E614A0-8CDC-4E90-9A9F-AC9289DF7CAD}" type="presParOf" srcId="{8CA74128-527F-47AC-8471-39245F3E221E}" destId="{96789728-D549-4373-937D-63D0D2C099CD}" srcOrd="0" destOrd="0" presId="urn:microsoft.com/office/officeart/2005/8/layout/orgChart1"/>
    <dgm:cxn modelId="{AB080069-ED67-4BDD-AA28-5F2E1A0593E3}" type="presParOf" srcId="{8CA74128-527F-47AC-8471-39245F3E221E}" destId="{37F7CD17-D432-4AAD-9A7C-2332957E0ECA}" srcOrd="1" destOrd="0" presId="urn:microsoft.com/office/officeart/2005/8/layout/orgChart1"/>
    <dgm:cxn modelId="{26EB364A-FE81-4979-B6B0-B0EF3EB62583}" type="presParOf" srcId="{CB0C6734-0001-4C37-9752-922D43A43AE8}" destId="{B5775A04-C809-4340-8178-02EA2E9CA501}" srcOrd="1" destOrd="0" presId="urn:microsoft.com/office/officeart/2005/8/layout/orgChart1"/>
    <dgm:cxn modelId="{55760369-312A-40C1-B9B8-FAAD594868FB}" type="presParOf" srcId="{B5775A04-C809-4340-8178-02EA2E9CA501}" destId="{E5FF25C8-280F-46A4-BBCF-4C51998B0639}" srcOrd="0" destOrd="0" presId="urn:microsoft.com/office/officeart/2005/8/layout/orgChart1"/>
    <dgm:cxn modelId="{0F7A1F1E-CFB3-421D-AD96-5492D7A20A24}" type="presParOf" srcId="{B5775A04-C809-4340-8178-02EA2E9CA501}" destId="{9C2B7A2F-A02B-4054-8864-B9C79F4C7E7E}" srcOrd="1" destOrd="0" presId="urn:microsoft.com/office/officeart/2005/8/layout/orgChart1"/>
    <dgm:cxn modelId="{1ECE9D83-88E1-42B7-A310-6D53178B55D1}" type="presParOf" srcId="{9C2B7A2F-A02B-4054-8864-B9C79F4C7E7E}" destId="{10633729-2BCC-496E-B046-4B92C0F00D8D}" srcOrd="0" destOrd="0" presId="urn:microsoft.com/office/officeart/2005/8/layout/orgChart1"/>
    <dgm:cxn modelId="{CB99CD25-F609-4A58-AD2D-28954609D151}" type="presParOf" srcId="{10633729-2BCC-496E-B046-4B92C0F00D8D}" destId="{64197F07-8635-4222-99BA-82519BE2A513}" srcOrd="0" destOrd="0" presId="urn:microsoft.com/office/officeart/2005/8/layout/orgChart1"/>
    <dgm:cxn modelId="{3E6C39C2-8BAC-470E-8130-06D77523D7DA}" type="presParOf" srcId="{10633729-2BCC-496E-B046-4B92C0F00D8D}" destId="{6F01B72A-7183-4C2D-821E-F04C69ED73CB}" srcOrd="1" destOrd="0" presId="urn:microsoft.com/office/officeart/2005/8/layout/orgChart1"/>
    <dgm:cxn modelId="{02800703-0B6D-4FD6-A2BD-D92B213683CA}" type="presParOf" srcId="{9C2B7A2F-A02B-4054-8864-B9C79F4C7E7E}" destId="{5C96484E-D874-42F7-9364-80DF643CA1F5}" srcOrd="1" destOrd="0" presId="urn:microsoft.com/office/officeart/2005/8/layout/orgChart1"/>
    <dgm:cxn modelId="{7E226C19-83F8-4310-85AC-6F6421A5DA0F}" type="presParOf" srcId="{9C2B7A2F-A02B-4054-8864-B9C79F4C7E7E}" destId="{CF341180-1ED1-4565-983F-CABC5E408BFF}" srcOrd="2" destOrd="0" presId="urn:microsoft.com/office/officeart/2005/8/layout/orgChart1"/>
    <dgm:cxn modelId="{3601FAB0-7F2D-4D32-B0D1-01BCA0E49E37}" type="presParOf" srcId="{B5775A04-C809-4340-8178-02EA2E9CA501}" destId="{AA52E57A-EC73-4D68-BC13-A04532F6566B}" srcOrd="2" destOrd="0" presId="urn:microsoft.com/office/officeart/2005/8/layout/orgChart1"/>
    <dgm:cxn modelId="{DCF3279D-B983-4BE9-B43D-2EFCDD853391}" type="presParOf" srcId="{B5775A04-C809-4340-8178-02EA2E9CA501}" destId="{97F8A799-3556-49E6-8607-AEEBD0E88DC3}" srcOrd="3" destOrd="0" presId="urn:microsoft.com/office/officeart/2005/8/layout/orgChart1"/>
    <dgm:cxn modelId="{72831732-3956-4D5F-B6ED-B9F9A537CDF8}" type="presParOf" srcId="{97F8A799-3556-49E6-8607-AEEBD0E88DC3}" destId="{AFFFB2B4-967A-41D3-931D-4A421258C2E5}" srcOrd="0" destOrd="0" presId="urn:microsoft.com/office/officeart/2005/8/layout/orgChart1"/>
    <dgm:cxn modelId="{35D0FD9E-D830-4494-A1FF-6267BF8B0D11}" type="presParOf" srcId="{AFFFB2B4-967A-41D3-931D-4A421258C2E5}" destId="{79C4E884-41B2-4325-B9BC-BA595654B76D}" srcOrd="0" destOrd="0" presId="urn:microsoft.com/office/officeart/2005/8/layout/orgChart1"/>
    <dgm:cxn modelId="{EA025D98-92C7-466E-8383-57F24DACE178}" type="presParOf" srcId="{AFFFB2B4-967A-41D3-931D-4A421258C2E5}" destId="{D1CE2815-2CF4-4E78-B75B-0F6FB8AD9DA1}" srcOrd="1" destOrd="0" presId="urn:microsoft.com/office/officeart/2005/8/layout/orgChart1"/>
    <dgm:cxn modelId="{A0C7439D-A014-4A36-97C0-3E2400A7C463}" type="presParOf" srcId="{97F8A799-3556-49E6-8607-AEEBD0E88DC3}" destId="{1B45D105-EBF7-47AA-8FB8-16384D925DF4}" srcOrd="1" destOrd="0" presId="urn:microsoft.com/office/officeart/2005/8/layout/orgChart1"/>
    <dgm:cxn modelId="{C74EDBDE-D974-4CEA-A727-A218529158C5}" type="presParOf" srcId="{97F8A799-3556-49E6-8607-AEEBD0E88DC3}" destId="{E7C4B444-D419-45C3-A4B7-AAF906786170}" srcOrd="2" destOrd="0" presId="urn:microsoft.com/office/officeart/2005/8/layout/orgChart1"/>
    <dgm:cxn modelId="{3877AD1B-A1D0-4F3E-8F08-DAB99332C4D5}" type="presParOf" srcId="{CB0C6734-0001-4C37-9752-922D43A43AE8}" destId="{4A9AFE82-E854-4397-99E8-FC6B6FDF11B5}" srcOrd="2" destOrd="0" presId="urn:microsoft.com/office/officeart/2005/8/layout/orgChart1"/>
    <dgm:cxn modelId="{EAEC46EC-0D58-4CFD-BCD6-8B2F27522BE4}" type="presParOf" srcId="{339051F1-3D2A-4E97-B88E-E99F45151910}" destId="{6D6D28BE-471A-4CA6-B5DD-F37ADD1A317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5BC93D-A12A-491C-A8D8-6D8B28D4C5F8}" type="doc">
      <dgm:prSet loTypeId="urn:microsoft.com/office/officeart/2005/8/layout/orgChart1" loCatId="hierarchy" qsTypeId="urn:microsoft.com/office/officeart/2005/8/quickstyle/simple4" qsCatId="simple" csTypeId="urn:microsoft.com/office/officeart/2005/8/colors/colorful4" csCatId="colorful" phldr="1"/>
      <dgm:spPr/>
      <dgm:t>
        <a:bodyPr/>
        <a:lstStyle/>
        <a:p>
          <a:endParaRPr lang="en-US"/>
        </a:p>
      </dgm:t>
    </dgm:pt>
    <dgm:pt modelId="{C1A46780-41FC-4668-83A5-B0F3499E399B}">
      <dgm:prSet phldrT="[Text]"/>
      <dgm:spPr/>
      <dgm:t>
        <a:bodyPr/>
        <a:lstStyle/>
        <a:p>
          <a:r>
            <a:rPr lang="en-US" smtClean="0">
              <a:latin typeface="Franklin Gothic Heavy" panose="020B0903020102020204" pitchFamily="34" charset="0"/>
            </a:rPr>
            <a:t>Financial Market</a:t>
          </a:r>
          <a:endParaRPr lang="en-US" dirty="0">
            <a:latin typeface="Franklin Gothic Heavy" panose="020B0903020102020204" pitchFamily="34" charset="0"/>
          </a:endParaRPr>
        </a:p>
      </dgm:t>
    </dgm:pt>
    <dgm:pt modelId="{16933731-3937-4512-AF26-C503CE00EFC7}" type="parTrans" cxnId="{947F5EA3-E0B8-47FB-8C68-F3CFB815D670}">
      <dgm:prSet/>
      <dgm:spPr/>
      <dgm:t>
        <a:bodyPr/>
        <a:lstStyle/>
        <a:p>
          <a:endParaRPr lang="en-US"/>
        </a:p>
      </dgm:t>
    </dgm:pt>
    <dgm:pt modelId="{43F278F8-F273-4431-AD3D-6105909FF8DC}" type="sibTrans" cxnId="{947F5EA3-E0B8-47FB-8C68-F3CFB815D670}">
      <dgm:prSet/>
      <dgm:spPr/>
      <dgm:t>
        <a:bodyPr/>
        <a:lstStyle/>
        <a:p>
          <a:endParaRPr lang="en-US"/>
        </a:p>
      </dgm:t>
    </dgm:pt>
    <dgm:pt modelId="{47DDA163-F8BC-432D-8972-1ED8A013C3AF}">
      <dgm:prSet phldrT="[Text]"/>
      <dgm:spPr/>
      <dgm:t>
        <a:bodyPr/>
        <a:lstStyle/>
        <a:p>
          <a:r>
            <a:rPr lang="en-US" smtClean="0">
              <a:latin typeface="Franklin Gothic Heavy" panose="020B0903020102020204" pitchFamily="34" charset="0"/>
            </a:rPr>
            <a:t>Money Market</a:t>
          </a:r>
          <a:endParaRPr lang="en-US" dirty="0" smtClean="0">
            <a:latin typeface="Franklin Gothic Heavy" panose="020B0903020102020204" pitchFamily="34" charset="0"/>
          </a:endParaRPr>
        </a:p>
      </dgm:t>
    </dgm:pt>
    <dgm:pt modelId="{65607E27-79CE-4EBB-BF37-3639F4EF04BE}" type="parTrans" cxnId="{DE0C3580-37F1-41EE-9F4D-51479685DF91}">
      <dgm:prSet/>
      <dgm:spPr/>
      <dgm:t>
        <a:bodyPr/>
        <a:lstStyle/>
        <a:p>
          <a:endParaRPr lang="en-US">
            <a:solidFill>
              <a:schemeClr val="tx1"/>
            </a:solidFill>
            <a:latin typeface="Franklin Gothic Heavy" panose="020B0903020102020204" pitchFamily="34" charset="0"/>
          </a:endParaRPr>
        </a:p>
      </dgm:t>
    </dgm:pt>
    <dgm:pt modelId="{E41E0E8C-81E1-435A-B9CC-192493855AC6}" type="sibTrans" cxnId="{DE0C3580-37F1-41EE-9F4D-51479685DF91}">
      <dgm:prSet/>
      <dgm:spPr/>
      <dgm:t>
        <a:bodyPr/>
        <a:lstStyle/>
        <a:p>
          <a:endParaRPr lang="en-US"/>
        </a:p>
      </dgm:t>
    </dgm:pt>
    <dgm:pt modelId="{A1B2915E-D143-4F60-8EEF-57685529C19C}">
      <dgm:prSet phldrT="[Text]"/>
      <dgm:spPr/>
      <dgm:t>
        <a:bodyPr/>
        <a:lstStyle/>
        <a:p>
          <a:r>
            <a:rPr lang="en-US" smtClean="0">
              <a:latin typeface="Franklin Gothic Heavy" panose="020B0903020102020204" pitchFamily="34" charset="0"/>
            </a:rPr>
            <a:t>Capital Market</a:t>
          </a:r>
          <a:endParaRPr lang="en-US" dirty="0">
            <a:latin typeface="Franklin Gothic Heavy" panose="020B0903020102020204" pitchFamily="34" charset="0"/>
          </a:endParaRPr>
        </a:p>
      </dgm:t>
    </dgm:pt>
    <dgm:pt modelId="{A92909A9-06F4-4277-B330-EE362A6C2DA3}" type="parTrans" cxnId="{0C8E9A2E-6388-4FC5-8E87-72F5B70CDF76}">
      <dgm:prSet/>
      <dgm:spPr/>
      <dgm:t>
        <a:bodyPr/>
        <a:lstStyle/>
        <a:p>
          <a:endParaRPr lang="en-US">
            <a:solidFill>
              <a:schemeClr val="tx1"/>
            </a:solidFill>
            <a:latin typeface="Franklin Gothic Heavy" panose="020B0903020102020204" pitchFamily="34" charset="0"/>
          </a:endParaRPr>
        </a:p>
      </dgm:t>
    </dgm:pt>
    <dgm:pt modelId="{5C3A5F0E-DFD1-429A-A422-7FE24735BAD0}" type="sibTrans" cxnId="{0C8E9A2E-6388-4FC5-8E87-72F5B70CDF76}">
      <dgm:prSet/>
      <dgm:spPr/>
      <dgm:t>
        <a:bodyPr/>
        <a:lstStyle/>
        <a:p>
          <a:endParaRPr lang="en-US"/>
        </a:p>
      </dgm:t>
    </dgm:pt>
    <dgm:pt modelId="{08A49BB5-ECE9-4213-A753-9BD1843B1475}">
      <dgm:prSet/>
      <dgm:spPr/>
      <dgm:t>
        <a:bodyPr/>
        <a:lstStyle/>
        <a:p>
          <a:r>
            <a:rPr lang="en-US" smtClean="0">
              <a:latin typeface="Franklin Gothic Heavy" panose="020B0903020102020204" pitchFamily="34" charset="0"/>
            </a:rPr>
            <a:t>Primary</a:t>
          </a:r>
          <a:endParaRPr lang="en-US" dirty="0">
            <a:latin typeface="Franklin Gothic Heavy" panose="020B0903020102020204" pitchFamily="34" charset="0"/>
          </a:endParaRPr>
        </a:p>
      </dgm:t>
    </dgm:pt>
    <dgm:pt modelId="{2B487698-A032-4F9B-897E-CAFE44BF17F1}" type="parTrans" cxnId="{D588D47A-A482-44EF-8420-E8CBEAAB8150}">
      <dgm:prSet/>
      <dgm:spPr/>
      <dgm:t>
        <a:bodyPr/>
        <a:lstStyle/>
        <a:p>
          <a:endParaRPr lang="en-US">
            <a:solidFill>
              <a:schemeClr val="tx1"/>
            </a:solidFill>
            <a:latin typeface="Franklin Gothic Heavy" panose="020B0903020102020204" pitchFamily="34" charset="0"/>
          </a:endParaRPr>
        </a:p>
      </dgm:t>
    </dgm:pt>
    <dgm:pt modelId="{C7298C84-CAF6-4DA1-9280-87608DCE85A8}" type="sibTrans" cxnId="{D588D47A-A482-44EF-8420-E8CBEAAB8150}">
      <dgm:prSet/>
      <dgm:spPr/>
      <dgm:t>
        <a:bodyPr/>
        <a:lstStyle/>
        <a:p>
          <a:endParaRPr lang="en-US"/>
        </a:p>
      </dgm:t>
    </dgm:pt>
    <dgm:pt modelId="{950604C1-4391-458F-A7F0-058D3625F5CB}">
      <dgm:prSet/>
      <dgm:spPr/>
      <dgm:t>
        <a:bodyPr/>
        <a:lstStyle/>
        <a:p>
          <a:r>
            <a:rPr lang="en-US" smtClean="0">
              <a:latin typeface="Franklin Gothic Heavy" panose="020B0903020102020204" pitchFamily="34" charset="0"/>
            </a:rPr>
            <a:t>Secondary</a:t>
          </a:r>
          <a:endParaRPr lang="en-US" dirty="0">
            <a:latin typeface="Franklin Gothic Heavy" panose="020B0903020102020204" pitchFamily="34" charset="0"/>
          </a:endParaRPr>
        </a:p>
      </dgm:t>
    </dgm:pt>
    <dgm:pt modelId="{99ACFDF3-C41A-4550-B272-FDA60C021262}" type="parTrans" cxnId="{3FCA3415-1D4A-4A03-AAE8-FB65CF4B3868}">
      <dgm:prSet/>
      <dgm:spPr/>
      <dgm:t>
        <a:bodyPr/>
        <a:lstStyle/>
        <a:p>
          <a:endParaRPr lang="en-US">
            <a:solidFill>
              <a:schemeClr val="tx1"/>
            </a:solidFill>
            <a:latin typeface="Franklin Gothic Heavy" panose="020B0903020102020204" pitchFamily="34" charset="0"/>
          </a:endParaRPr>
        </a:p>
      </dgm:t>
    </dgm:pt>
    <dgm:pt modelId="{1DC14CD4-16AE-4DAA-801C-FC03935A2C13}" type="sibTrans" cxnId="{3FCA3415-1D4A-4A03-AAE8-FB65CF4B3868}">
      <dgm:prSet/>
      <dgm:spPr/>
      <dgm:t>
        <a:bodyPr/>
        <a:lstStyle/>
        <a:p>
          <a:endParaRPr lang="en-US"/>
        </a:p>
      </dgm:t>
    </dgm:pt>
    <dgm:pt modelId="{2FC26A68-D1FF-4320-ACEB-D70F639D39BF}" type="pres">
      <dgm:prSet presAssocID="{3B5BC93D-A12A-491C-A8D8-6D8B28D4C5F8}" presName="hierChild1" presStyleCnt="0">
        <dgm:presLayoutVars>
          <dgm:orgChart val="1"/>
          <dgm:chPref val="1"/>
          <dgm:dir/>
          <dgm:animOne val="branch"/>
          <dgm:animLvl val="lvl"/>
          <dgm:resizeHandles/>
        </dgm:presLayoutVars>
      </dgm:prSet>
      <dgm:spPr/>
      <dgm:t>
        <a:bodyPr/>
        <a:lstStyle/>
        <a:p>
          <a:endParaRPr lang="en-US"/>
        </a:p>
      </dgm:t>
    </dgm:pt>
    <dgm:pt modelId="{339051F1-3D2A-4E97-B88E-E99F45151910}" type="pres">
      <dgm:prSet presAssocID="{C1A46780-41FC-4668-83A5-B0F3499E399B}" presName="hierRoot1" presStyleCnt="0">
        <dgm:presLayoutVars>
          <dgm:hierBranch val="init"/>
        </dgm:presLayoutVars>
      </dgm:prSet>
      <dgm:spPr/>
    </dgm:pt>
    <dgm:pt modelId="{F1869AC0-89D1-44E0-BBFF-F35BB7C6BDF8}" type="pres">
      <dgm:prSet presAssocID="{C1A46780-41FC-4668-83A5-B0F3499E399B}" presName="rootComposite1" presStyleCnt="0"/>
      <dgm:spPr/>
    </dgm:pt>
    <dgm:pt modelId="{BC8DFF4F-F0FD-464B-BC8D-87C98163F76E}" type="pres">
      <dgm:prSet presAssocID="{C1A46780-41FC-4668-83A5-B0F3499E399B}" presName="rootText1" presStyleLbl="node0" presStyleIdx="0" presStyleCnt="1" custScaleX="174389">
        <dgm:presLayoutVars>
          <dgm:chPref val="3"/>
        </dgm:presLayoutVars>
      </dgm:prSet>
      <dgm:spPr/>
      <dgm:t>
        <a:bodyPr/>
        <a:lstStyle/>
        <a:p>
          <a:endParaRPr lang="en-US"/>
        </a:p>
      </dgm:t>
    </dgm:pt>
    <dgm:pt modelId="{71DFFD90-0D68-4101-AE88-3009770B7B10}" type="pres">
      <dgm:prSet presAssocID="{C1A46780-41FC-4668-83A5-B0F3499E399B}" presName="rootConnector1" presStyleLbl="node1" presStyleIdx="0" presStyleCnt="0"/>
      <dgm:spPr/>
      <dgm:t>
        <a:bodyPr/>
        <a:lstStyle/>
        <a:p>
          <a:endParaRPr lang="en-US"/>
        </a:p>
      </dgm:t>
    </dgm:pt>
    <dgm:pt modelId="{B152A894-20E2-43F8-B92D-C2137A454A37}" type="pres">
      <dgm:prSet presAssocID="{C1A46780-41FC-4668-83A5-B0F3499E399B}" presName="hierChild2" presStyleCnt="0"/>
      <dgm:spPr/>
    </dgm:pt>
    <dgm:pt modelId="{4488640B-95E1-4EE8-9FEA-ACB99C1FE074}" type="pres">
      <dgm:prSet presAssocID="{65607E27-79CE-4EBB-BF37-3639F4EF04BE}" presName="Name37" presStyleLbl="parChTrans1D2" presStyleIdx="0" presStyleCnt="2"/>
      <dgm:spPr/>
      <dgm:t>
        <a:bodyPr/>
        <a:lstStyle/>
        <a:p>
          <a:endParaRPr lang="en-US"/>
        </a:p>
      </dgm:t>
    </dgm:pt>
    <dgm:pt modelId="{B85BE520-D338-4846-8746-46D433DC66BA}" type="pres">
      <dgm:prSet presAssocID="{47DDA163-F8BC-432D-8972-1ED8A013C3AF}" presName="hierRoot2" presStyleCnt="0">
        <dgm:presLayoutVars>
          <dgm:hierBranch val="init"/>
        </dgm:presLayoutVars>
      </dgm:prSet>
      <dgm:spPr/>
    </dgm:pt>
    <dgm:pt modelId="{F6361B88-E2E9-4834-A399-F60D94BD4475}" type="pres">
      <dgm:prSet presAssocID="{47DDA163-F8BC-432D-8972-1ED8A013C3AF}" presName="rootComposite" presStyleCnt="0"/>
      <dgm:spPr/>
    </dgm:pt>
    <dgm:pt modelId="{B3CF5EFF-E956-47E4-A010-C402D7FE2ED7}" type="pres">
      <dgm:prSet presAssocID="{47DDA163-F8BC-432D-8972-1ED8A013C3AF}" presName="rootText" presStyleLbl="node2" presStyleIdx="0" presStyleCnt="2" custScaleX="168707">
        <dgm:presLayoutVars>
          <dgm:chPref val="3"/>
        </dgm:presLayoutVars>
      </dgm:prSet>
      <dgm:spPr/>
      <dgm:t>
        <a:bodyPr/>
        <a:lstStyle/>
        <a:p>
          <a:endParaRPr lang="en-US"/>
        </a:p>
      </dgm:t>
    </dgm:pt>
    <dgm:pt modelId="{FA4B2823-081C-465A-9CBB-1FC8C98A9526}" type="pres">
      <dgm:prSet presAssocID="{47DDA163-F8BC-432D-8972-1ED8A013C3AF}" presName="rootConnector" presStyleLbl="node2" presStyleIdx="0" presStyleCnt="2"/>
      <dgm:spPr/>
      <dgm:t>
        <a:bodyPr/>
        <a:lstStyle/>
        <a:p>
          <a:endParaRPr lang="en-US"/>
        </a:p>
      </dgm:t>
    </dgm:pt>
    <dgm:pt modelId="{D130108B-FD6D-48FD-ABEE-49D7E8F4B61F}" type="pres">
      <dgm:prSet presAssocID="{47DDA163-F8BC-432D-8972-1ED8A013C3AF}" presName="hierChild4" presStyleCnt="0"/>
      <dgm:spPr/>
    </dgm:pt>
    <dgm:pt modelId="{B835655D-8C7C-44D3-9909-398820098B8A}" type="pres">
      <dgm:prSet presAssocID="{47DDA163-F8BC-432D-8972-1ED8A013C3AF}" presName="hierChild5" presStyleCnt="0"/>
      <dgm:spPr/>
    </dgm:pt>
    <dgm:pt modelId="{5DF6E419-A394-4792-8D05-9B616E4300EC}" type="pres">
      <dgm:prSet presAssocID="{A92909A9-06F4-4277-B330-EE362A6C2DA3}" presName="Name37" presStyleLbl="parChTrans1D2" presStyleIdx="1" presStyleCnt="2"/>
      <dgm:spPr/>
      <dgm:t>
        <a:bodyPr/>
        <a:lstStyle/>
        <a:p>
          <a:endParaRPr lang="en-US"/>
        </a:p>
      </dgm:t>
    </dgm:pt>
    <dgm:pt modelId="{CB0C6734-0001-4C37-9752-922D43A43AE8}" type="pres">
      <dgm:prSet presAssocID="{A1B2915E-D143-4F60-8EEF-57685529C19C}" presName="hierRoot2" presStyleCnt="0">
        <dgm:presLayoutVars>
          <dgm:hierBranch val="init"/>
        </dgm:presLayoutVars>
      </dgm:prSet>
      <dgm:spPr/>
    </dgm:pt>
    <dgm:pt modelId="{8CA74128-527F-47AC-8471-39245F3E221E}" type="pres">
      <dgm:prSet presAssocID="{A1B2915E-D143-4F60-8EEF-57685529C19C}" presName="rootComposite" presStyleCnt="0"/>
      <dgm:spPr/>
    </dgm:pt>
    <dgm:pt modelId="{96789728-D549-4373-937D-63D0D2C099CD}" type="pres">
      <dgm:prSet presAssocID="{A1B2915E-D143-4F60-8EEF-57685529C19C}" presName="rootText" presStyleLbl="node2" presStyleIdx="1" presStyleCnt="2" custScaleX="157061">
        <dgm:presLayoutVars>
          <dgm:chPref val="3"/>
        </dgm:presLayoutVars>
      </dgm:prSet>
      <dgm:spPr/>
      <dgm:t>
        <a:bodyPr/>
        <a:lstStyle/>
        <a:p>
          <a:endParaRPr lang="en-US"/>
        </a:p>
      </dgm:t>
    </dgm:pt>
    <dgm:pt modelId="{37F7CD17-D432-4AAD-9A7C-2332957E0ECA}" type="pres">
      <dgm:prSet presAssocID="{A1B2915E-D143-4F60-8EEF-57685529C19C}" presName="rootConnector" presStyleLbl="node2" presStyleIdx="1" presStyleCnt="2"/>
      <dgm:spPr/>
      <dgm:t>
        <a:bodyPr/>
        <a:lstStyle/>
        <a:p>
          <a:endParaRPr lang="en-US"/>
        </a:p>
      </dgm:t>
    </dgm:pt>
    <dgm:pt modelId="{B5775A04-C809-4340-8178-02EA2E9CA501}" type="pres">
      <dgm:prSet presAssocID="{A1B2915E-D143-4F60-8EEF-57685529C19C}" presName="hierChild4" presStyleCnt="0"/>
      <dgm:spPr/>
    </dgm:pt>
    <dgm:pt modelId="{E5FF25C8-280F-46A4-BBCF-4C51998B0639}" type="pres">
      <dgm:prSet presAssocID="{2B487698-A032-4F9B-897E-CAFE44BF17F1}" presName="Name37" presStyleLbl="parChTrans1D3" presStyleIdx="0" presStyleCnt="2"/>
      <dgm:spPr/>
      <dgm:t>
        <a:bodyPr/>
        <a:lstStyle/>
        <a:p>
          <a:endParaRPr lang="en-US"/>
        </a:p>
      </dgm:t>
    </dgm:pt>
    <dgm:pt modelId="{9C2B7A2F-A02B-4054-8864-B9C79F4C7E7E}" type="pres">
      <dgm:prSet presAssocID="{08A49BB5-ECE9-4213-A753-9BD1843B1475}" presName="hierRoot2" presStyleCnt="0">
        <dgm:presLayoutVars>
          <dgm:hierBranch val="init"/>
        </dgm:presLayoutVars>
      </dgm:prSet>
      <dgm:spPr/>
    </dgm:pt>
    <dgm:pt modelId="{10633729-2BCC-496E-B046-4B92C0F00D8D}" type="pres">
      <dgm:prSet presAssocID="{08A49BB5-ECE9-4213-A753-9BD1843B1475}" presName="rootComposite" presStyleCnt="0"/>
      <dgm:spPr/>
    </dgm:pt>
    <dgm:pt modelId="{64197F07-8635-4222-99BA-82519BE2A513}" type="pres">
      <dgm:prSet presAssocID="{08A49BB5-ECE9-4213-A753-9BD1843B1475}" presName="rootText" presStyleLbl="node3" presStyleIdx="0" presStyleCnt="2">
        <dgm:presLayoutVars>
          <dgm:chPref val="3"/>
        </dgm:presLayoutVars>
      </dgm:prSet>
      <dgm:spPr/>
      <dgm:t>
        <a:bodyPr/>
        <a:lstStyle/>
        <a:p>
          <a:endParaRPr lang="en-US"/>
        </a:p>
      </dgm:t>
    </dgm:pt>
    <dgm:pt modelId="{6F01B72A-7183-4C2D-821E-F04C69ED73CB}" type="pres">
      <dgm:prSet presAssocID="{08A49BB5-ECE9-4213-A753-9BD1843B1475}" presName="rootConnector" presStyleLbl="node3" presStyleIdx="0" presStyleCnt="2"/>
      <dgm:spPr/>
      <dgm:t>
        <a:bodyPr/>
        <a:lstStyle/>
        <a:p>
          <a:endParaRPr lang="en-US"/>
        </a:p>
      </dgm:t>
    </dgm:pt>
    <dgm:pt modelId="{5C96484E-D874-42F7-9364-80DF643CA1F5}" type="pres">
      <dgm:prSet presAssocID="{08A49BB5-ECE9-4213-A753-9BD1843B1475}" presName="hierChild4" presStyleCnt="0"/>
      <dgm:spPr/>
    </dgm:pt>
    <dgm:pt modelId="{CF341180-1ED1-4565-983F-CABC5E408BFF}" type="pres">
      <dgm:prSet presAssocID="{08A49BB5-ECE9-4213-A753-9BD1843B1475}" presName="hierChild5" presStyleCnt="0"/>
      <dgm:spPr/>
    </dgm:pt>
    <dgm:pt modelId="{AA52E57A-EC73-4D68-BC13-A04532F6566B}" type="pres">
      <dgm:prSet presAssocID="{99ACFDF3-C41A-4550-B272-FDA60C021262}" presName="Name37" presStyleLbl="parChTrans1D3" presStyleIdx="1" presStyleCnt="2"/>
      <dgm:spPr/>
      <dgm:t>
        <a:bodyPr/>
        <a:lstStyle/>
        <a:p>
          <a:endParaRPr lang="en-US"/>
        </a:p>
      </dgm:t>
    </dgm:pt>
    <dgm:pt modelId="{97F8A799-3556-49E6-8607-AEEBD0E88DC3}" type="pres">
      <dgm:prSet presAssocID="{950604C1-4391-458F-A7F0-058D3625F5CB}" presName="hierRoot2" presStyleCnt="0">
        <dgm:presLayoutVars>
          <dgm:hierBranch val="init"/>
        </dgm:presLayoutVars>
      </dgm:prSet>
      <dgm:spPr/>
    </dgm:pt>
    <dgm:pt modelId="{AFFFB2B4-967A-41D3-931D-4A421258C2E5}" type="pres">
      <dgm:prSet presAssocID="{950604C1-4391-458F-A7F0-058D3625F5CB}" presName="rootComposite" presStyleCnt="0"/>
      <dgm:spPr/>
    </dgm:pt>
    <dgm:pt modelId="{79C4E884-41B2-4325-B9BC-BA595654B76D}" type="pres">
      <dgm:prSet presAssocID="{950604C1-4391-458F-A7F0-058D3625F5CB}" presName="rootText" presStyleLbl="node3" presStyleIdx="1" presStyleCnt="2">
        <dgm:presLayoutVars>
          <dgm:chPref val="3"/>
        </dgm:presLayoutVars>
      </dgm:prSet>
      <dgm:spPr/>
      <dgm:t>
        <a:bodyPr/>
        <a:lstStyle/>
        <a:p>
          <a:endParaRPr lang="en-US"/>
        </a:p>
      </dgm:t>
    </dgm:pt>
    <dgm:pt modelId="{D1CE2815-2CF4-4E78-B75B-0F6FB8AD9DA1}" type="pres">
      <dgm:prSet presAssocID="{950604C1-4391-458F-A7F0-058D3625F5CB}" presName="rootConnector" presStyleLbl="node3" presStyleIdx="1" presStyleCnt="2"/>
      <dgm:spPr/>
      <dgm:t>
        <a:bodyPr/>
        <a:lstStyle/>
        <a:p>
          <a:endParaRPr lang="en-US"/>
        </a:p>
      </dgm:t>
    </dgm:pt>
    <dgm:pt modelId="{1B45D105-EBF7-47AA-8FB8-16384D925DF4}" type="pres">
      <dgm:prSet presAssocID="{950604C1-4391-458F-A7F0-058D3625F5CB}" presName="hierChild4" presStyleCnt="0"/>
      <dgm:spPr/>
    </dgm:pt>
    <dgm:pt modelId="{E7C4B444-D419-45C3-A4B7-AAF906786170}" type="pres">
      <dgm:prSet presAssocID="{950604C1-4391-458F-A7F0-058D3625F5CB}" presName="hierChild5" presStyleCnt="0"/>
      <dgm:spPr/>
    </dgm:pt>
    <dgm:pt modelId="{4A9AFE82-E854-4397-99E8-FC6B6FDF11B5}" type="pres">
      <dgm:prSet presAssocID="{A1B2915E-D143-4F60-8EEF-57685529C19C}" presName="hierChild5" presStyleCnt="0"/>
      <dgm:spPr/>
    </dgm:pt>
    <dgm:pt modelId="{6D6D28BE-471A-4CA6-B5DD-F37ADD1A3175}" type="pres">
      <dgm:prSet presAssocID="{C1A46780-41FC-4668-83A5-B0F3499E399B}" presName="hierChild3" presStyleCnt="0"/>
      <dgm:spPr/>
    </dgm:pt>
  </dgm:ptLst>
  <dgm:cxnLst>
    <dgm:cxn modelId="{BD117535-09AD-4742-AFCB-1E4E27C29AC6}" type="presOf" srcId="{3B5BC93D-A12A-491C-A8D8-6D8B28D4C5F8}" destId="{2FC26A68-D1FF-4320-ACEB-D70F639D39BF}" srcOrd="0" destOrd="0" presId="urn:microsoft.com/office/officeart/2005/8/layout/orgChart1"/>
    <dgm:cxn modelId="{64546982-560F-4B2C-9163-AD65E12FA6D0}" type="presOf" srcId="{A1B2915E-D143-4F60-8EEF-57685529C19C}" destId="{96789728-D549-4373-937D-63D0D2C099CD}" srcOrd="0" destOrd="0" presId="urn:microsoft.com/office/officeart/2005/8/layout/orgChart1"/>
    <dgm:cxn modelId="{44D766F8-B233-4DE9-A25E-2D29407844DD}" type="presOf" srcId="{2B487698-A032-4F9B-897E-CAFE44BF17F1}" destId="{E5FF25C8-280F-46A4-BBCF-4C51998B0639}" srcOrd="0" destOrd="0" presId="urn:microsoft.com/office/officeart/2005/8/layout/orgChart1"/>
    <dgm:cxn modelId="{BE853564-79FA-4756-9CC1-3519661EE194}" type="presOf" srcId="{47DDA163-F8BC-432D-8972-1ED8A013C3AF}" destId="{FA4B2823-081C-465A-9CBB-1FC8C98A9526}" srcOrd="1" destOrd="0" presId="urn:microsoft.com/office/officeart/2005/8/layout/orgChart1"/>
    <dgm:cxn modelId="{915976E0-27DD-441A-96F4-096F6CB0C14E}" type="presOf" srcId="{C1A46780-41FC-4668-83A5-B0F3499E399B}" destId="{BC8DFF4F-F0FD-464B-BC8D-87C98163F76E}" srcOrd="0" destOrd="0" presId="urn:microsoft.com/office/officeart/2005/8/layout/orgChart1"/>
    <dgm:cxn modelId="{D588D47A-A482-44EF-8420-E8CBEAAB8150}" srcId="{A1B2915E-D143-4F60-8EEF-57685529C19C}" destId="{08A49BB5-ECE9-4213-A753-9BD1843B1475}" srcOrd="0" destOrd="0" parTransId="{2B487698-A032-4F9B-897E-CAFE44BF17F1}" sibTransId="{C7298C84-CAF6-4DA1-9280-87608DCE85A8}"/>
    <dgm:cxn modelId="{7F8A16E5-400C-4938-A0C1-491CDA08EE48}" type="presOf" srcId="{C1A46780-41FC-4668-83A5-B0F3499E399B}" destId="{71DFFD90-0D68-4101-AE88-3009770B7B10}" srcOrd="1" destOrd="0" presId="urn:microsoft.com/office/officeart/2005/8/layout/orgChart1"/>
    <dgm:cxn modelId="{B75362E4-77E0-4E4B-8CB4-1FC6359BFBC0}" type="presOf" srcId="{A92909A9-06F4-4277-B330-EE362A6C2DA3}" destId="{5DF6E419-A394-4792-8D05-9B616E4300EC}" srcOrd="0" destOrd="0" presId="urn:microsoft.com/office/officeart/2005/8/layout/orgChart1"/>
    <dgm:cxn modelId="{907DB9F8-BBC2-4C24-AE51-12B9FBEFD98D}" type="presOf" srcId="{A1B2915E-D143-4F60-8EEF-57685529C19C}" destId="{37F7CD17-D432-4AAD-9A7C-2332957E0ECA}" srcOrd="1" destOrd="0" presId="urn:microsoft.com/office/officeart/2005/8/layout/orgChart1"/>
    <dgm:cxn modelId="{0C8E9A2E-6388-4FC5-8E87-72F5B70CDF76}" srcId="{C1A46780-41FC-4668-83A5-B0F3499E399B}" destId="{A1B2915E-D143-4F60-8EEF-57685529C19C}" srcOrd="1" destOrd="0" parTransId="{A92909A9-06F4-4277-B330-EE362A6C2DA3}" sibTransId="{5C3A5F0E-DFD1-429A-A422-7FE24735BAD0}"/>
    <dgm:cxn modelId="{2F04935C-821F-4E3A-A09D-62BFCE891534}" type="presOf" srcId="{08A49BB5-ECE9-4213-A753-9BD1843B1475}" destId="{6F01B72A-7183-4C2D-821E-F04C69ED73CB}" srcOrd="1" destOrd="0" presId="urn:microsoft.com/office/officeart/2005/8/layout/orgChart1"/>
    <dgm:cxn modelId="{03B58EDB-818D-47F1-B67F-922F8BEA5585}" type="presOf" srcId="{99ACFDF3-C41A-4550-B272-FDA60C021262}" destId="{AA52E57A-EC73-4D68-BC13-A04532F6566B}" srcOrd="0" destOrd="0" presId="urn:microsoft.com/office/officeart/2005/8/layout/orgChart1"/>
    <dgm:cxn modelId="{EEDDFF29-C196-4E57-90CA-2EDAAB78A8BC}" type="presOf" srcId="{950604C1-4391-458F-A7F0-058D3625F5CB}" destId="{79C4E884-41B2-4325-B9BC-BA595654B76D}" srcOrd="0" destOrd="0" presId="urn:microsoft.com/office/officeart/2005/8/layout/orgChart1"/>
    <dgm:cxn modelId="{A187FCCD-C74A-4CE1-87E9-30B37D45366E}" type="presOf" srcId="{65607E27-79CE-4EBB-BF37-3639F4EF04BE}" destId="{4488640B-95E1-4EE8-9FEA-ACB99C1FE074}" srcOrd="0" destOrd="0" presId="urn:microsoft.com/office/officeart/2005/8/layout/orgChart1"/>
    <dgm:cxn modelId="{7F6A0214-8DFB-4EE6-BC1E-592C166895C1}" type="presOf" srcId="{47DDA163-F8BC-432D-8972-1ED8A013C3AF}" destId="{B3CF5EFF-E956-47E4-A010-C402D7FE2ED7}" srcOrd="0" destOrd="0" presId="urn:microsoft.com/office/officeart/2005/8/layout/orgChart1"/>
    <dgm:cxn modelId="{3FCA3415-1D4A-4A03-AAE8-FB65CF4B3868}" srcId="{A1B2915E-D143-4F60-8EEF-57685529C19C}" destId="{950604C1-4391-458F-A7F0-058D3625F5CB}" srcOrd="1" destOrd="0" parTransId="{99ACFDF3-C41A-4550-B272-FDA60C021262}" sibTransId="{1DC14CD4-16AE-4DAA-801C-FC03935A2C13}"/>
    <dgm:cxn modelId="{73DD10BA-EF81-4CB4-8E5B-644AC253A0D6}" type="presOf" srcId="{08A49BB5-ECE9-4213-A753-9BD1843B1475}" destId="{64197F07-8635-4222-99BA-82519BE2A513}" srcOrd="0" destOrd="0" presId="urn:microsoft.com/office/officeart/2005/8/layout/orgChart1"/>
    <dgm:cxn modelId="{47EB7C80-CA7E-4304-9255-64072294BCDB}" type="presOf" srcId="{950604C1-4391-458F-A7F0-058D3625F5CB}" destId="{D1CE2815-2CF4-4E78-B75B-0F6FB8AD9DA1}" srcOrd="1" destOrd="0" presId="urn:microsoft.com/office/officeart/2005/8/layout/orgChart1"/>
    <dgm:cxn modelId="{947F5EA3-E0B8-47FB-8C68-F3CFB815D670}" srcId="{3B5BC93D-A12A-491C-A8D8-6D8B28D4C5F8}" destId="{C1A46780-41FC-4668-83A5-B0F3499E399B}" srcOrd="0" destOrd="0" parTransId="{16933731-3937-4512-AF26-C503CE00EFC7}" sibTransId="{43F278F8-F273-4431-AD3D-6105909FF8DC}"/>
    <dgm:cxn modelId="{DE0C3580-37F1-41EE-9F4D-51479685DF91}" srcId="{C1A46780-41FC-4668-83A5-B0F3499E399B}" destId="{47DDA163-F8BC-432D-8972-1ED8A013C3AF}" srcOrd="0" destOrd="0" parTransId="{65607E27-79CE-4EBB-BF37-3639F4EF04BE}" sibTransId="{E41E0E8C-81E1-435A-B9CC-192493855AC6}"/>
    <dgm:cxn modelId="{DC2F7677-7691-47F7-AAC6-187CB1C353D2}" type="presParOf" srcId="{2FC26A68-D1FF-4320-ACEB-D70F639D39BF}" destId="{339051F1-3D2A-4E97-B88E-E99F45151910}" srcOrd="0" destOrd="0" presId="urn:microsoft.com/office/officeart/2005/8/layout/orgChart1"/>
    <dgm:cxn modelId="{D6CA8962-3D1A-45F7-8966-94546766FF33}" type="presParOf" srcId="{339051F1-3D2A-4E97-B88E-E99F45151910}" destId="{F1869AC0-89D1-44E0-BBFF-F35BB7C6BDF8}" srcOrd="0" destOrd="0" presId="urn:microsoft.com/office/officeart/2005/8/layout/orgChart1"/>
    <dgm:cxn modelId="{C3DE9607-5F6D-47BC-9A43-3A21B98377AF}" type="presParOf" srcId="{F1869AC0-89D1-44E0-BBFF-F35BB7C6BDF8}" destId="{BC8DFF4F-F0FD-464B-BC8D-87C98163F76E}" srcOrd="0" destOrd="0" presId="urn:microsoft.com/office/officeart/2005/8/layout/orgChart1"/>
    <dgm:cxn modelId="{88430D68-8281-4D6A-8D55-7720C33277B9}" type="presParOf" srcId="{F1869AC0-89D1-44E0-BBFF-F35BB7C6BDF8}" destId="{71DFFD90-0D68-4101-AE88-3009770B7B10}" srcOrd="1" destOrd="0" presId="urn:microsoft.com/office/officeart/2005/8/layout/orgChart1"/>
    <dgm:cxn modelId="{A0ED645F-C550-4836-9A71-751A7DEFF321}" type="presParOf" srcId="{339051F1-3D2A-4E97-B88E-E99F45151910}" destId="{B152A894-20E2-43F8-B92D-C2137A454A37}" srcOrd="1" destOrd="0" presId="urn:microsoft.com/office/officeart/2005/8/layout/orgChart1"/>
    <dgm:cxn modelId="{44B8F1AC-649C-4D66-BD53-FD87C10B9149}" type="presParOf" srcId="{B152A894-20E2-43F8-B92D-C2137A454A37}" destId="{4488640B-95E1-4EE8-9FEA-ACB99C1FE074}" srcOrd="0" destOrd="0" presId="urn:microsoft.com/office/officeart/2005/8/layout/orgChart1"/>
    <dgm:cxn modelId="{169104CF-77DC-4F5B-BC14-10F8ACBB7A8A}" type="presParOf" srcId="{B152A894-20E2-43F8-B92D-C2137A454A37}" destId="{B85BE520-D338-4846-8746-46D433DC66BA}" srcOrd="1" destOrd="0" presId="urn:microsoft.com/office/officeart/2005/8/layout/orgChart1"/>
    <dgm:cxn modelId="{C5B3C33B-1F79-4B68-AB80-BC10D830E593}" type="presParOf" srcId="{B85BE520-D338-4846-8746-46D433DC66BA}" destId="{F6361B88-E2E9-4834-A399-F60D94BD4475}" srcOrd="0" destOrd="0" presId="urn:microsoft.com/office/officeart/2005/8/layout/orgChart1"/>
    <dgm:cxn modelId="{937223D6-22F9-4DEC-AE6A-2550E4D99178}" type="presParOf" srcId="{F6361B88-E2E9-4834-A399-F60D94BD4475}" destId="{B3CF5EFF-E956-47E4-A010-C402D7FE2ED7}" srcOrd="0" destOrd="0" presId="urn:microsoft.com/office/officeart/2005/8/layout/orgChart1"/>
    <dgm:cxn modelId="{C323F52A-C248-41C6-A0EB-0051C95031A2}" type="presParOf" srcId="{F6361B88-E2E9-4834-A399-F60D94BD4475}" destId="{FA4B2823-081C-465A-9CBB-1FC8C98A9526}" srcOrd="1" destOrd="0" presId="urn:microsoft.com/office/officeart/2005/8/layout/orgChart1"/>
    <dgm:cxn modelId="{0C9FC57E-B482-46AD-BCBC-139028197AFA}" type="presParOf" srcId="{B85BE520-D338-4846-8746-46D433DC66BA}" destId="{D130108B-FD6D-48FD-ABEE-49D7E8F4B61F}" srcOrd="1" destOrd="0" presId="urn:microsoft.com/office/officeart/2005/8/layout/orgChart1"/>
    <dgm:cxn modelId="{7BEE9740-C35D-40D5-95A9-29DC59FF7758}" type="presParOf" srcId="{B85BE520-D338-4846-8746-46D433DC66BA}" destId="{B835655D-8C7C-44D3-9909-398820098B8A}" srcOrd="2" destOrd="0" presId="urn:microsoft.com/office/officeart/2005/8/layout/orgChart1"/>
    <dgm:cxn modelId="{FB6F6DDF-90C8-46DF-A7B2-216EF6C84B52}" type="presParOf" srcId="{B152A894-20E2-43F8-B92D-C2137A454A37}" destId="{5DF6E419-A394-4792-8D05-9B616E4300EC}" srcOrd="2" destOrd="0" presId="urn:microsoft.com/office/officeart/2005/8/layout/orgChart1"/>
    <dgm:cxn modelId="{67928152-7C17-4B8A-8CAA-B3D9F57CA274}" type="presParOf" srcId="{B152A894-20E2-43F8-B92D-C2137A454A37}" destId="{CB0C6734-0001-4C37-9752-922D43A43AE8}" srcOrd="3" destOrd="0" presId="urn:microsoft.com/office/officeart/2005/8/layout/orgChart1"/>
    <dgm:cxn modelId="{2AEFBD87-3F8D-40CA-B481-73D96BCAEDE8}" type="presParOf" srcId="{CB0C6734-0001-4C37-9752-922D43A43AE8}" destId="{8CA74128-527F-47AC-8471-39245F3E221E}" srcOrd="0" destOrd="0" presId="urn:microsoft.com/office/officeart/2005/8/layout/orgChart1"/>
    <dgm:cxn modelId="{A58701FB-6EAD-4605-999D-D5BF904FDDF1}" type="presParOf" srcId="{8CA74128-527F-47AC-8471-39245F3E221E}" destId="{96789728-D549-4373-937D-63D0D2C099CD}" srcOrd="0" destOrd="0" presId="urn:microsoft.com/office/officeart/2005/8/layout/orgChart1"/>
    <dgm:cxn modelId="{C8AB0500-0909-4645-9AE8-BFC1C27D9F1B}" type="presParOf" srcId="{8CA74128-527F-47AC-8471-39245F3E221E}" destId="{37F7CD17-D432-4AAD-9A7C-2332957E0ECA}" srcOrd="1" destOrd="0" presId="urn:microsoft.com/office/officeart/2005/8/layout/orgChart1"/>
    <dgm:cxn modelId="{0C72FCF9-4626-46EF-829A-128101251B4A}" type="presParOf" srcId="{CB0C6734-0001-4C37-9752-922D43A43AE8}" destId="{B5775A04-C809-4340-8178-02EA2E9CA501}" srcOrd="1" destOrd="0" presId="urn:microsoft.com/office/officeart/2005/8/layout/orgChart1"/>
    <dgm:cxn modelId="{21328F22-10C7-42F9-A3EE-7005D3DB6D0F}" type="presParOf" srcId="{B5775A04-C809-4340-8178-02EA2E9CA501}" destId="{E5FF25C8-280F-46A4-BBCF-4C51998B0639}" srcOrd="0" destOrd="0" presId="urn:microsoft.com/office/officeart/2005/8/layout/orgChart1"/>
    <dgm:cxn modelId="{F31CA527-A413-4100-AB65-CF95897E80D6}" type="presParOf" srcId="{B5775A04-C809-4340-8178-02EA2E9CA501}" destId="{9C2B7A2F-A02B-4054-8864-B9C79F4C7E7E}" srcOrd="1" destOrd="0" presId="urn:microsoft.com/office/officeart/2005/8/layout/orgChart1"/>
    <dgm:cxn modelId="{BE8EC830-80D2-4590-B7BE-3F5B67BC41B2}" type="presParOf" srcId="{9C2B7A2F-A02B-4054-8864-B9C79F4C7E7E}" destId="{10633729-2BCC-496E-B046-4B92C0F00D8D}" srcOrd="0" destOrd="0" presId="urn:microsoft.com/office/officeart/2005/8/layout/orgChart1"/>
    <dgm:cxn modelId="{51D8AE60-8910-4900-8093-7854780AA2CE}" type="presParOf" srcId="{10633729-2BCC-496E-B046-4B92C0F00D8D}" destId="{64197F07-8635-4222-99BA-82519BE2A513}" srcOrd="0" destOrd="0" presId="urn:microsoft.com/office/officeart/2005/8/layout/orgChart1"/>
    <dgm:cxn modelId="{089EE21E-CD81-4589-B57E-065EBCA8D0A2}" type="presParOf" srcId="{10633729-2BCC-496E-B046-4B92C0F00D8D}" destId="{6F01B72A-7183-4C2D-821E-F04C69ED73CB}" srcOrd="1" destOrd="0" presId="urn:microsoft.com/office/officeart/2005/8/layout/orgChart1"/>
    <dgm:cxn modelId="{4BF9C346-F830-41BE-9CB2-5846B2AF7F62}" type="presParOf" srcId="{9C2B7A2F-A02B-4054-8864-B9C79F4C7E7E}" destId="{5C96484E-D874-42F7-9364-80DF643CA1F5}" srcOrd="1" destOrd="0" presId="urn:microsoft.com/office/officeart/2005/8/layout/orgChart1"/>
    <dgm:cxn modelId="{9FE73B42-761D-46A3-A285-41B1B1E24B2E}" type="presParOf" srcId="{9C2B7A2F-A02B-4054-8864-B9C79F4C7E7E}" destId="{CF341180-1ED1-4565-983F-CABC5E408BFF}" srcOrd="2" destOrd="0" presId="urn:microsoft.com/office/officeart/2005/8/layout/orgChart1"/>
    <dgm:cxn modelId="{6A97AD72-011A-4459-ADAB-FC74D6F0031D}" type="presParOf" srcId="{B5775A04-C809-4340-8178-02EA2E9CA501}" destId="{AA52E57A-EC73-4D68-BC13-A04532F6566B}" srcOrd="2" destOrd="0" presId="urn:microsoft.com/office/officeart/2005/8/layout/orgChart1"/>
    <dgm:cxn modelId="{29A9E990-0A57-4796-B897-119C8C5296D7}" type="presParOf" srcId="{B5775A04-C809-4340-8178-02EA2E9CA501}" destId="{97F8A799-3556-49E6-8607-AEEBD0E88DC3}" srcOrd="3" destOrd="0" presId="urn:microsoft.com/office/officeart/2005/8/layout/orgChart1"/>
    <dgm:cxn modelId="{A4D2CDEB-EF0C-4390-84A6-647E4616CE55}" type="presParOf" srcId="{97F8A799-3556-49E6-8607-AEEBD0E88DC3}" destId="{AFFFB2B4-967A-41D3-931D-4A421258C2E5}" srcOrd="0" destOrd="0" presId="urn:microsoft.com/office/officeart/2005/8/layout/orgChart1"/>
    <dgm:cxn modelId="{9743439E-035C-468C-BBC6-6B2FD4CD5194}" type="presParOf" srcId="{AFFFB2B4-967A-41D3-931D-4A421258C2E5}" destId="{79C4E884-41B2-4325-B9BC-BA595654B76D}" srcOrd="0" destOrd="0" presId="urn:microsoft.com/office/officeart/2005/8/layout/orgChart1"/>
    <dgm:cxn modelId="{E5305FE4-9E74-4613-B69F-0F07207BBC3D}" type="presParOf" srcId="{AFFFB2B4-967A-41D3-931D-4A421258C2E5}" destId="{D1CE2815-2CF4-4E78-B75B-0F6FB8AD9DA1}" srcOrd="1" destOrd="0" presId="urn:microsoft.com/office/officeart/2005/8/layout/orgChart1"/>
    <dgm:cxn modelId="{8734D797-DB99-4129-8CDB-449536313037}" type="presParOf" srcId="{97F8A799-3556-49E6-8607-AEEBD0E88DC3}" destId="{1B45D105-EBF7-47AA-8FB8-16384D925DF4}" srcOrd="1" destOrd="0" presId="urn:microsoft.com/office/officeart/2005/8/layout/orgChart1"/>
    <dgm:cxn modelId="{44F6C5CC-8D9D-424F-80C3-B19423EC9059}" type="presParOf" srcId="{97F8A799-3556-49E6-8607-AEEBD0E88DC3}" destId="{E7C4B444-D419-45C3-A4B7-AAF906786170}" srcOrd="2" destOrd="0" presId="urn:microsoft.com/office/officeart/2005/8/layout/orgChart1"/>
    <dgm:cxn modelId="{68299767-D6AA-4FB0-93E8-DFE5CC6D6167}" type="presParOf" srcId="{CB0C6734-0001-4C37-9752-922D43A43AE8}" destId="{4A9AFE82-E854-4397-99E8-FC6B6FDF11B5}" srcOrd="2" destOrd="0" presId="urn:microsoft.com/office/officeart/2005/8/layout/orgChart1"/>
    <dgm:cxn modelId="{22F12F26-5ED9-4E8F-8000-3531B46CD87D}" type="presParOf" srcId="{339051F1-3D2A-4E97-B88E-E99F45151910}" destId="{6D6D28BE-471A-4CA6-B5DD-F37ADD1A317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A86A80-6AA7-477F-9430-B529B12C3F21}" type="doc">
      <dgm:prSet loTypeId="urn:microsoft.com/office/officeart/2005/8/layout/hProcess4" loCatId="process" qsTypeId="urn:microsoft.com/office/officeart/2005/8/quickstyle/simple2" qsCatId="simple" csTypeId="urn:microsoft.com/office/officeart/2005/8/colors/colorful2" csCatId="colorful" phldr="1"/>
      <dgm:spPr/>
      <dgm:t>
        <a:bodyPr/>
        <a:lstStyle/>
        <a:p>
          <a:endParaRPr lang="en-US"/>
        </a:p>
      </dgm:t>
    </dgm:pt>
    <dgm:pt modelId="{2CCB6F09-E051-4F6D-B613-876AA763C016}">
      <dgm:prSet custT="1"/>
      <dgm:spPr/>
      <dgm:t>
        <a:bodyPr/>
        <a:lstStyle/>
        <a:p>
          <a:r>
            <a:rPr lang="en-US" sz="2800" dirty="0" smtClean="0">
              <a:solidFill>
                <a:schemeClr val="tx1"/>
              </a:solidFill>
              <a:latin typeface="Arial Black" panose="020B0A04020102020204" pitchFamily="34" charset="0"/>
            </a:rPr>
            <a:t>Depository</a:t>
          </a:r>
          <a:endParaRPr lang="en-US" sz="2800" dirty="0">
            <a:solidFill>
              <a:schemeClr val="tx1"/>
            </a:solidFill>
            <a:latin typeface="Arial Black" panose="020B0A04020102020204" pitchFamily="34" charset="0"/>
          </a:endParaRPr>
        </a:p>
      </dgm:t>
    </dgm:pt>
    <dgm:pt modelId="{3C35B2CC-2ED5-4A27-B9B1-E0BCB35FE2E6}" type="parTrans" cxnId="{AD6806FB-D558-44B8-9433-F1AD3914E0EB}">
      <dgm:prSet/>
      <dgm:spPr/>
      <dgm:t>
        <a:bodyPr/>
        <a:lstStyle/>
        <a:p>
          <a:endParaRPr lang="en-US"/>
        </a:p>
      </dgm:t>
    </dgm:pt>
    <dgm:pt modelId="{3BCB915B-6B88-4293-9248-2149356056EB}" type="sibTrans" cxnId="{AD6806FB-D558-44B8-9433-F1AD3914E0EB}">
      <dgm:prSet/>
      <dgm:spPr/>
      <dgm:t>
        <a:bodyPr/>
        <a:lstStyle/>
        <a:p>
          <a:endParaRPr lang="en-US" sz="2800">
            <a:solidFill>
              <a:schemeClr val="tx1"/>
            </a:solidFill>
            <a:latin typeface="Arial Black" panose="020B0A04020102020204" pitchFamily="34" charset="0"/>
          </a:endParaRPr>
        </a:p>
      </dgm:t>
    </dgm:pt>
    <dgm:pt modelId="{50BAD687-EB81-4835-92BB-D166728E40F3}">
      <dgm:prSet custT="1"/>
      <dgm:spPr/>
      <dgm:t>
        <a:bodyPr/>
        <a:lstStyle/>
        <a:p>
          <a:r>
            <a:rPr lang="en-US" sz="2800" smtClean="0">
              <a:solidFill>
                <a:schemeClr val="tx1"/>
              </a:solidFill>
              <a:latin typeface="Arial Black" panose="020B0A04020102020204" pitchFamily="34" charset="0"/>
            </a:rPr>
            <a:t>CSDL</a:t>
          </a:r>
          <a:endParaRPr lang="en-US" sz="2800">
            <a:solidFill>
              <a:schemeClr val="tx1"/>
            </a:solidFill>
            <a:latin typeface="Arial Black" panose="020B0A04020102020204" pitchFamily="34" charset="0"/>
          </a:endParaRPr>
        </a:p>
      </dgm:t>
    </dgm:pt>
    <dgm:pt modelId="{62897756-2552-46C6-8AF5-F5D89F99AE42}" type="parTrans" cxnId="{25F1A1B1-CBA1-4C02-9038-BD2FCCA3EBC0}">
      <dgm:prSet/>
      <dgm:spPr/>
      <dgm:t>
        <a:bodyPr/>
        <a:lstStyle/>
        <a:p>
          <a:endParaRPr lang="en-US"/>
        </a:p>
      </dgm:t>
    </dgm:pt>
    <dgm:pt modelId="{14056535-EB0D-4AAF-A8DA-F1132CC6C66A}" type="sibTrans" cxnId="{25F1A1B1-CBA1-4C02-9038-BD2FCCA3EBC0}">
      <dgm:prSet/>
      <dgm:spPr/>
      <dgm:t>
        <a:bodyPr/>
        <a:lstStyle/>
        <a:p>
          <a:endParaRPr lang="en-US"/>
        </a:p>
      </dgm:t>
    </dgm:pt>
    <dgm:pt modelId="{B11A8AB9-8421-4550-829E-362DBFA5D066}">
      <dgm:prSet custT="1"/>
      <dgm:spPr/>
      <dgm:t>
        <a:bodyPr/>
        <a:lstStyle/>
        <a:p>
          <a:r>
            <a:rPr lang="en-US" sz="2800" b="1" dirty="0" smtClean="0">
              <a:solidFill>
                <a:schemeClr val="tx1"/>
              </a:solidFill>
              <a:latin typeface="Arial Black" panose="020B0A04020102020204" pitchFamily="34" charset="0"/>
            </a:rPr>
            <a:t>NSDL</a:t>
          </a:r>
          <a:endParaRPr lang="en-US" sz="2800" b="1" dirty="0">
            <a:solidFill>
              <a:schemeClr val="tx1"/>
            </a:solidFill>
            <a:latin typeface="Arial Black" panose="020B0A04020102020204" pitchFamily="34" charset="0"/>
          </a:endParaRPr>
        </a:p>
      </dgm:t>
    </dgm:pt>
    <dgm:pt modelId="{C617CA1E-6220-4590-B4B2-109BC81294D2}" type="parTrans" cxnId="{A08C5437-7022-4C60-9CAA-FD2104C8E359}">
      <dgm:prSet/>
      <dgm:spPr/>
      <dgm:t>
        <a:bodyPr/>
        <a:lstStyle/>
        <a:p>
          <a:endParaRPr lang="en-US"/>
        </a:p>
      </dgm:t>
    </dgm:pt>
    <dgm:pt modelId="{164110E7-3A8D-46F2-B545-9F6BC7549B0D}" type="sibTrans" cxnId="{A08C5437-7022-4C60-9CAA-FD2104C8E359}">
      <dgm:prSet/>
      <dgm:spPr/>
      <dgm:t>
        <a:bodyPr/>
        <a:lstStyle/>
        <a:p>
          <a:endParaRPr lang="en-US"/>
        </a:p>
      </dgm:t>
    </dgm:pt>
    <dgm:pt modelId="{89EF22BD-2EA8-49A2-B743-E36188A8D435}">
      <dgm:prSet custT="1"/>
      <dgm:spPr/>
      <dgm:t>
        <a:bodyPr/>
        <a:lstStyle/>
        <a:p>
          <a:r>
            <a:rPr lang="en-US" sz="2800" dirty="0" smtClean="0">
              <a:solidFill>
                <a:schemeClr val="tx1"/>
              </a:solidFill>
              <a:latin typeface="Arial Black" panose="020B0A04020102020204" pitchFamily="34" charset="0"/>
            </a:rPr>
            <a:t>Dep.</a:t>
          </a:r>
        </a:p>
        <a:p>
          <a:r>
            <a:rPr lang="en-US" sz="2800" dirty="0" smtClean="0">
              <a:solidFill>
                <a:schemeClr val="tx1"/>
              </a:solidFill>
              <a:latin typeface="Arial Black" panose="020B0A04020102020204" pitchFamily="34" charset="0"/>
            </a:rPr>
            <a:t>Participant</a:t>
          </a:r>
          <a:endParaRPr lang="en-US" sz="2800" dirty="0">
            <a:solidFill>
              <a:schemeClr val="tx1"/>
            </a:solidFill>
            <a:latin typeface="Arial Black" panose="020B0A04020102020204" pitchFamily="34" charset="0"/>
          </a:endParaRPr>
        </a:p>
      </dgm:t>
    </dgm:pt>
    <dgm:pt modelId="{983C594E-90AF-410C-B81B-59E60FEE9377}" type="parTrans" cxnId="{629C0EAE-B2AA-4B3A-9DF6-C6908DB6418D}">
      <dgm:prSet/>
      <dgm:spPr/>
      <dgm:t>
        <a:bodyPr/>
        <a:lstStyle/>
        <a:p>
          <a:endParaRPr lang="en-US"/>
        </a:p>
      </dgm:t>
    </dgm:pt>
    <dgm:pt modelId="{18B25834-7EE9-42EC-8EC5-E4013099C66F}" type="sibTrans" cxnId="{629C0EAE-B2AA-4B3A-9DF6-C6908DB6418D}">
      <dgm:prSet/>
      <dgm:spPr/>
      <dgm:t>
        <a:bodyPr/>
        <a:lstStyle/>
        <a:p>
          <a:endParaRPr lang="en-US" sz="2800">
            <a:solidFill>
              <a:schemeClr val="tx1"/>
            </a:solidFill>
            <a:latin typeface="Arial Black" panose="020B0A04020102020204" pitchFamily="34" charset="0"/>
          </a:endParaRPr>
        </a:p>
      </dgm:t>
    </dgm:pt>
    <dgm:pt modelId="{D76A04B2-1B6C-4452-B2E5-2C617EEDA214}">
      <dgm:prSet custT="1"/>
      <dgm:spPr/>
      <dgm:t>
        <a:bodyPr/>
        <a:lstStyle/>
        <a:p>
          <a:r>
            <a:rPr lang="en-US" sz="2800" smtClean="0">
              <a:solidFill>
                <a:schemeClr val="tx1"/>
              </a:solidFill>
              <a:latin typeface="Arial Black" panose="020B0A04020102020204" pitchFamily="34" charset="0"/>
            </a:rPr>
            <a:t>SBI</a:t>
          </a:r>
          <a:endParaRPr lang="en-US" sz="2800">
            <a:solidFill>
              <a:schemeClr val="tx1"/>
            </a:solidFill>
            <a:latin typeface="Arial Black" panose="020B0A04020102020204" pitchFamily="34" charset="0"/>
          </a:endParaRPr>
        </a:p>
      </dgm:t>
    </dgm:pt>
    <dgm:pt modelId="{81FA6AB4-E5DC-492F-8695-E24C7F59A99C}" type="parTrans" cxnId="{8EB86D9F-B3B6-4503-8D6A-D2232DC2027E}">
      <dgm:prSet/>
      <dgm:spPr/>
      <dgm:t>
        <a:bodyPr/>
        <a:lstStyle/>
        <a:p>
          <a:endParaRPr lang="en-US"/>
        </a:p>
      </dgm:t>
    </dgm:pt>
    <dgm:pt modelId="{382D2D2C-7BD6-48AE-B153-DD90068AC180}" type="sibTrans" cxnId="{8EB86D9F-B3B6-4503-8D6A-D2232DC2027E}">
      <dgm:prSet/>
      <dgm:spPr/>
      <dgm:t>
        <a:bodyPr/>
        <a:lstStyle/>
        <a:p>
          <a:endParaRPr lang="en-US"/>
        </a:p>
      </dgm:t>
    </dgm:pt>
    <dgm:pt modelId="{4B5C13BF-3AA0-4367-B64E-45DF7E5F4269}">
      <dgm:prSet custT="1"/>
      <dgm:spPr/>
      <dgm:t>
        <a:bodyPr/>
        <a:lstStyle/>
        <a:p>
          <a:r>
            <a:rPr lang="en-US" sz="2800" dirty="0" smtClean="0">
              <a:solidFill>
                <a:schemeClr val="tx1"/>
              </a:solidFill>
              <a:latin typeface="Arial Black" panose="020B0A04020102020204" pitchFamily="34" charset="0"/>
            </a:rPr>
            <a:t>HDFC</a:t>
          </a:r>
          <a:endParaRPr lang="en-US" sz="2800" dirty="0">
            <a:solidFill>
              <a:schemeClr val="tx1"/>
            </a:solidFill>
            <a:latin typeface="Arial Black" panose="020B0A04020102020204" pitchFamily="34" charset="0"/>
          </a:endParaRPr>
        </a:p>
      </dgm:t>
    </dgm:pt>
    <dgm:pt modelId="{999B7A02-8248-431A-AEE8-2DD3D7DA84A8}" type="parTrans" cxnId="{D43F2C96-7CAD-47D6-8318-1C51DEDA88FA}">
      <dgm:prSet/>
      <dgm:spPr/>
      <dgm:t>
        <a:bodyPr/>
        <a:lstStyle/>
        <a:p>
          <a:endParaRPr lang="en-US"/>
        </a:p>
      </dgm:t>
    </dgm:pt>
    <dgm:pt modelId="{7CB5BAF3-AFBA-49AA-B222-40FC63B6B216}" type="sibTrans" cxnId="{D43F2C96-7CAD-47D6-8318-1C51DEDA88FA}">
      <dgm:prSet/>
      <dgm:spPr/>
      <dgm:t>
        <a:bodyPr/>
        <a:lstStyle/>
        <a:p>
          <a:endParaRPr lang="en-US"/>
        </a:p>
      </dgm:t>
    </dgm:pt>
    <dgm:pt modelId="{4DA09FF1-DCD3-471B-B69C-A2CCDB2AD4C1}">
      <dgm:prSet custT="1"/>
      <dgm:spPr/>
      <dgm:t>
        <a:bodyPr/>
        <a:lstStyle/>
        <a:p>
          <a:r>
            <a:rPr lang="en-US" sz="2800" smtClean="0">
              <a:solidFill>
                <a:schemeClr val="tx1"/>
              </a:solidFill>
              <a:latin typeface="Arial Black" panose="020B0A04020102020204" pitchFamily="34" charset="0"/>
            </a:rPr>
            <a:t>ICICI</a:t>
          </a:r>
          <a:endParaRPr lang="en-US" sz="2800">
            <a:solidFill>
              <a:schemeClr val="tx1"/>
            </a:solidFill>
            <a:latin typeface="Arial Black" panose="020B0A04020102020204" pitchFamily="34" charset="0"/>
          </a:endParaRPr>
        </a:p>
      </dgm:t>
    </dgm:pt>
    <dgm:pt modelId="{D2B8AC29-4B24-439C-A61F-3F81CB5B42FB}" type="parTrans" cxnId="{D3CBE4F1-EA85-4C66-A0DE-1077B7DA3B0A}">
      <dgm:prSet/>
      <dgm:spPr/>
      <dgm:t>
        <a:bodyPr/>
        <a:lstStyle/>
        <a:p>
          <a:endParaRPr lang="en-US"/>
        </a:p>
      </dgm:t>
    </dgm:pt>
    <dgm:pt modelId="{B4F30612-4F50-48CD-ADD8-9AF5A1D8B97A}" type="sibTrans" cxnId="{D3CBE4F1-EA85-4C66-A0DE-1077B7DA3B0A}">
      <dgm:prSet/>
      <dgm:spPr/>
      <dgm:t>
        <a:bodyPr/>
        <a:lstStyle/>
        <a:p>
          <a:endParaRPr lang="en-US"/>
        </a:p>
      </dgm:t>
    </dgm:pt>
    <dgm:pt modelId="{F2C53CED-55F9-46A8-A322-EDCD76035D79}">
      <dgm:prSet custT="1"/>
      <dgm:spPr/>
      <dgm:t>
        <a:bodyPr/>
        <a:lstStyle/>
        <a:p>
          <a:r>
            <a:rPr lang="en-US" sz="2800" smtClean="0">
              <a:solidFill>
                <a:schemeClr val="tx1"/>
              </a:solidFill>
              <a:latin typeface="Arial Black" panose="020B0A04020102020204" pitchFamily="34" charset="0"/>
            </a:rPr>
            <a:t>Customer</a:t>
          </a:r>
          <a:endParaRPr lang="en-US" sz="2800">
            <a:solidFill>
              <a:schemeClr val="tx1"/>
            </a:solidFill>
            <a:latin typeface="Arial Black" panose="020B0A04020102020204" pitchFamily="34" charset="0"/>
          </a:endParaRPr>
        </a:p>
      </dgm:t>
    </dgm:pt>
    <dgm:pt modelId="{2E92B6A7-2274-4DF4-B1BD-C98E2F0717BE}" type="parTrans" cxnId="{DC2504AC-410E-4764-A9E7-02FC59FCFE2D}">
      <dgm:prSet/>
      <dgm:spPr/>
      <dgm:t>
        <a:bodyPr/>
        <a:lstStyle/>
        <a:p>
          <a:endParaRPr lang="en-US"/>
        </a:p>
      </dgm:t>
    </dgm:pt>
    <dgm:pt modelId="{7F5F1757-440E-4A3F-9B38-4551267714BF}" type="sibTrans" cxnId="{DC2504AC-410E-4764-A9E7-02FC59FCFE2D}">
      <dgm:prSet/>
      <dgm:spPr/>
      <dgm:t>
        <a:bodyPr/>
        <a:lstStyle/>
        <a:p>
          <a:endParaRPr lang="en-US"/>
        </a:p>
      </dgm:t>
    </dgm:pt>
    <dgm:pt modelId="{0B360D1C-3053-4661-BAC2-32DA3BB4803D}">
      <dgm:prSet custT="1"/>
      <dgm:spPr/>
      <dgm:t>
        <a:bodyPr/>
        <a:lstStyle/>
        <a:p>
          <a:r>
            <a:rPr lang="en-US" sz="2800" smtClean="0">
              <a:solidFill>
                <a:schemeClr val="tx1"/>
              </a:solidFill>
              <a:latin typeface="Arial Black" panose="020B0A04020102020204" pitchFamily="34" charset="0"/>
            </a:rPr>
            <a:t>You</a:t>
          </a:r>
          <a:endParaRPr lang="en-US" sz="2800">
            <a:solidFill>
              <a:schemeClr val="tx1"/>
            </a:solidFill>
            <a:latin typeface="Arial Black" panose="020B0A04020102020204" pitchFamily="34" charset="0"/>
          </a:endParaRPr>
        </a:p>
      </dgm:t>
    </dgm:pt>
    <dgm:pt modelId="{60D9C51C-AF7D-46E6-84CD-18CC02F06E9E}" type="parTrans" cxnId="{961B6CB0-3F78-424A-A7AE-FD246987E72A}">
      <dgm:prSet/>
      <dgm:spPr/>
      <dgm:t>
        <a:bodyPr/>
        <a:lstStyle/>
        <a:p>
          <a:endParaRPr lang="en-US"/>
        </a:p>
      </dgm:t>
    </dgm:pt>
    <dgm:pt modelId="{0B3F7881-46A3-4413-BA89-60906C90E691}" type="sibTrans" cxnId="{961B6CB0-3F78-424A-A7AE-FD246987E72A}">
      <dgm:prSet/>
      <dgm:spPr/>
      <dgm:t>
        <a:bodyPr/>
        <a:lstStyle/>
        <a:p>
          <a:endParaRPr lang="en-US"/>
        </a:p>
      </dgm:t>
    </dgm:pt>
    <dgm:pt modelId="{8A6C4955-3826-42E9-A4C8-0181F51C52D1}" type="pres">
      <dgm:prSet presAssocID="{30A86A80-6AA7-477F-9430-B529B12C3F21}" presName="Name0" presStyleCnt="0">
        <dgm:presLayoutVars>
          <dgm:dir/>
          <dgm:animLvl val="lvl"/>
          <dgm:resizeHandles val="exact"/>
        </dgm:presLayoutVars>
      </dgm:prSet>
      <dgm:spPr/>
      <dgm:t>
        <a:bodyPr/>
        <a:lstStyle/>
        <a:p>
          <a:endParaRPr lang="en-US"/>
        </a:p>
      </dgm:t>
    </dgm:pt>
    <dgm:pt modelId="{3E008E81-A99D-40B3-B2FA-BC7349B4DEA9}" type="pres">
      <dgm:prSet presAssocID="{30A86A80-6AA7-477F-9430-B529B12C3F21}" presName="tSp" presStyleCnt="0"/>
      <dgm:spPr/>
    </dgm:pt>
    <dgm:pt modelId="{3B106580-8AEA-4878-A8EB-43577A7B0E0A}" type="pres">
      <dgm:prSet presAssocID="{30A86A80-6AA7-477F-9430-B529B12C3F21}" presName="bSp" presStyleCnt="0"/>
      <dgm:spPr/>
    </dgm:pt>
    <dgm:pt modelId="{E04023ED-C480-4749-8500-123D508DE3C0}" type="pres">
      <dgm:prSet presAssocID="{30A86A80-6AA7-477F-9430-B529B12C3F21}" presName="process" presStyleCnt="0"/>
      <dgm:spPr/>
    </dgm:pt>
    <dgm:pt modelId="{B7C38901-6B1F-40DB-B591-1A8134713040}" type="pres">
      <dgm:prSet presAssocID="{2CCB6F09-E051-4F6D-B613-876AA763C016}" presName="composite1" presStyleCnt="0"/>
      <dgm:spPr/>
    </dgm:pt>
    <dgm:pt modelId="{4B467B43-5B7A-4221-B3D7-5F7156F3AE8B}" type="pres">
      <dgm:prSet presAssocID="{2CCB6F09-E051-4F6D-B613-876AA763C016}" presName="dummyNode1" presStyleLbl="node1" presStyleIdx="0" presStyleCnt="3"/>
      <dgm:spPr/>
    </dgm:pt>
    <dgm:pt modelId="{BF56FFBA-6C58-4AB4-B188-BF1A40DC9986}" type="pres">
      <dgm:prSet presAssocID="{2CCB6F09-E051-4F6D-B613-876AA763C016}" presName="childNode1" presStyleLbl="bgAcc1" presStyleIdx="0" presStyleCnt="3">
        <dgm:presLayoutVars>
          <dgm:bulletEnabled val="1"/>
        </dgm:presLayoutVars>
      </dgm:prSet>
      <dgm:spPr/>
      <dgm:t>
        <a:bodyPr/>
        <a:lstStyle/>
        <a:p>
          <a:endParaRPr lang="en-US"/>
        </a:p>
      </dgm:t>
    </dgm:pt>
    <dgm:pt modelId="{079ECDB5-83C9-4D67-A17E-F96B992F2DEA}" type="pres">
      <dgm:prSet presAssocID="{2CCB6F09-E051-4F6D-B613-876AA763C016}" presName="childNode1tx" presStyleLbl="bgAcc1" presStyleIdx="0" presStyleCnt="3">
        <dgm:presLayoutVars>
          <dgm:bulletEnabled val="1"/>
        </dgm:presLayoutVars>
      </dgm:prSet>
      <dgm:spPr/>
      <dgm:t>
        <a:bodyPr/>
        <a:lstStyle/>
        <a:p>
          <a:endParaRPr lang="en-US"/>
        </a:p>
      </dgm:t>
    </dgm:pt>
    <dgm:pt modelId="{6ABF4E17-9A45-4041-94F1-02ED18DD0FD0}" type="pres">
      <dgm:prSet presAssocID="{2CCB6F09-E051-4F6D-B613-876AA763C016}" presName="parentNode1" presStyleLbl="node1" presStyleIdx="0" presStyleCnt="3">
        <dgm:presLayoutVars>
          <dgm:chMax val="1"/>
          <dgm:bulletEnabled val="1"/>
        </dgm:presLayoutVars>
      </dgm:prSet>
      <dgm:spPr/>
      <dgm:t>
        <a:bodyPr/>
        <a:lstStyle/>
        <a:p>
          <a:endParaRPr lang="en-US"/>
        </a:p>
      </dgm:t>
    </dgm:pt>
    <dgm:pt modelId="{7D1C4A5C-01DA-401D-87BC-4F7108C64959}" type="pres">
      <dgm:prSet presAssocID="{2CCB6F09-E051-4F6D-B613-876AA763C016}" presName="connSite1" presStyleCnt="0"/>
      <dgm:spPr/>
    </dgm:pt>
    <dgm:pt modelId="{18ED34FA-D4EC-4575-93F7-321C887E7B71}" type="pres">
      <dgm:prSet presAssocID="{3BCB915B-6B88-4293-9248-2149356056EB}" presName="Name9" presStyleLbl="sibTrans2D1" presStyleIdx="0" presStyleCnt="2"/>
      <dgm:spPr/>
      <dgm:t>
        <a:bodyPr/>
        <a:lstStyle/>
        <a:p>
          <a:endParaRPr lang="en-US"/>
        </a:p>
      </dgm:t>
    </dgm:pt>
    <dgm:pt modelId="{445E8733-04D4-45E9-8363-249795F0A765}" type="pres">
      <dgm:prSet presAssocID="{89EF22BD-2EA8-49A2-B743-E36188A8D435}" presName="composite2" presStyleCnt="0"/>
      <dgm:spPr/>
    </dgm:pt>
    <dgm:pt modelId="{67666536-065F-4ADC-A9FF-EAFD1C5565B8}" type="pres">
      <dgm:prSet presAssocID="{89EF22BD-2EA8-49A2-B743-E36188A8D435}" presName="dummyNode2" presStyleLbl="node1" presStyleIdx="0" presStyleCnt="3"/>
      <dgm:spPr/>
    </dgm:pt>
    <dgm:pt modelId="{764FBC82-4D6E-4249-AAE2-8F30429BDCA9}" type="pres">
      <dgm:prSet presAssocID="{89EF22BD-2EA8-49A2-B743-E36188A8D435}" presName="childNode2" presStyleLbl="bgAcc1" presStyleIdx="1" presStyleCnt="3" custLinFactNeighborX="-958" custLinFactNeighborY="5032">
        <dgm:presLayoutVars>
          <dgm:bulletEnabled val="1"/>
        </dgm:presLayoutVars>
      </dgm:prSet>
      <dgm:spPr/>
      <dgm:t>
        <a:bodyPr/>
        <a:lstStyle/>
        <a:p>
          <a:endParaRPr lang="en-US"/>
        </a:p>
      </dgm:t>
    </dgm:pt>
    <dgm:pt modelId="{82E4CA62-0BE8-4F51-BBDB-563206F555EB}" type="pres">
      <dgm:prSet presAssocID="{89EF22BD-2EA8-49A2-B743-E36188A8D435}" presName="childNode2tx" presStyleLbl="bgAcc1" presStyleIdx="1" presStyleCnt="3">
        <dgm:presLayoutVars>
          <dgm:bulletEnabled val="1"/>
        </dgm:presLayoutVars>
      </dgm:prSet>
      <dgm:spPr/>
      <dgm:t>
        <a:bodyPr/>
        <a:lstStyle/>
        <a:p>
          <a:endParaRPr lang="en-US"/>
        </a:p>
      </dgm:t>
    </dgm:pt>
    <dgm:pt modelId="{A1E10F6B-A002-4166-8EEF-60620D828D4C}" type="pres">
      <dgm:prSet presAssocID="{89EF22BD-2EA8-49A2-B743-E36188A8D435}" presName="parentNode2" presStyleLbl="node1" presStyleIdx="1" presStyleCnt="3" custScaleY="154157">
        <dgm:presLayoutVars>
          <dgm:chMax val="0"/>
          <dgm:bulletEnabled val="1"/>
        </dgm:presLayoutVars>
      </dgm:prSet>
      <dgm:spPr/>
      <dgm:t>
        <a:bodyPr/>
        <a:lstStyle/>
        <a:p>
          <a:endParaRPr lang="en-US"/>
        </a:p>
      </dgm:t>
    </dgm:pt>
    <dgm:pt modelId="{8EC4CD92-0B0B-4549-B800-C2ABA2FB755E}" type="pres">
      <dgm:prSet presAssocID="{89EF22BD-2EA8-49A2-B743-E36188A8D435}" presName="connSite2" presStyleCnt="0"/>
      <dgm:spPr/>
    </dgm:pt>
    <dgm:pt modelId="{4DC88FB3-2E88-40DC-95D6-46359DE12711}" type="pres">
      <dgm:prSet presAssocID="{18B25834-7EE9-42EC-8EC5-E4013099C66F}" presName="Name18" presStyleLbl="sibTrans2D1" presStyleIdx="1" presStyleCnt="2"/>
      <dgm:spPr/>
      <dgm:t>
        <a:bodyPr/>
        <a:lstStyle/>
        <a:p>
          <a:endParaRPr lang="en-US"/>
        </a:p>
      </dgm:t>
    </dgm:pt>
    <dgm:pt modelId="{569BCC45-E49E-4B6E-8375-CE404339E837}" type="pres">
      <dgm:prSet presAssocID="{F2C53CED-55F9-46A8-A322-EDCD76035D79}" presName="composite1" presStyleCnt="0"/>
      <dgm:spPr/>
    </dgm:pt>
    <dgm:pt modelId="{B05B5B21-E366-4310-8B18-244B1A363181}" type="pres">
      <dgm:prSet presAssocID="{F2C53CED-55F9-46A8-A322-EDCD76035D79}" presName="dummyNode1" presStyleLbl="node1" presStyleIdx="1" presStyleCnt="3"/>
      <dgm:spPr/>
    </dgm:pt>
    <dgm:pt modelId="{281DAC36-EBD2-4B37-9E3F-A8ECC3D16678}" type="pres">
      <dgm:prSet presAssocID="{F2C53CED-55F9-46A8-A322-EDCD76035D79}" presName="childNode1" presStyleLbl="bgAcc1" presStyleIdx="2" presStyleCnt="3">
        <dgm:presLayoutVars>
          <dgm:bulletEnabled val="1"/>
        </dgm:presLayoutVars>
      </dgm:prSet>
      <dgm:spPr/>
      <dgm:t>
        <a:bodyPr/>
        <a:lstStyle/>
        <a:p>
          <a:endParaRPr lang="en-US"/>
        </a:p>
      </dgm:t>
    </dgm:pt>
    <dgm:pt modelId="{80E4DB30-5171-440E-A9BE-1D199206DB2E}" type="pres">
      <dgm:prSet presAssocID="{F2C53CED-55F9-46A8-A322-EDCD76035D79}" presName="childNode1tx" presStyleLbl="bgAcc1" presStyleIdx="2" presStyleCnt="3">
        <dgm:presLayoutVars>
          <dgm:bulletEnabled val="1"/>
        </dgm:presLayoutVars>
      </dgm:prSet>
      <dgm:spPr/>
      <dgm:t>
        <a:bodyPr/>
        <a:lstStyle/>
        <a:p>
          <a:endParaRPr lang="en-US"/>
        </a:p>
      </dgm:t>
    </dgm:pt>
    <dgm:pt modelId="{A16C1940-02BE-40A8-A75D-A10F58FDDD3C}" type="pres">
      <dgm:prSet presAssocID="{F2C53CED-55F9-46A8-A322-EDCD76035D79}" presName="parentNode1" presStyleLbl="node1" presStyleIdx="2" presStyleCnt="3">
        <dgm:presLayoutVars>
          <dgm:chMax val="1"/>
          <dgm:bulletEnabled val="1"/>
        </dgm:presLayoutVars>
      </dgm:prSet>
      <dgm:spPr/>
      <dgm:t>
        <a:bodyPr/>
        <a:lstStyle/>
        <a:p>
          <a:endParaRPr lang="en-US"/>
        </a:p>
      </dgm:t>
    </dgm:pt>
    <dgm:pt modelId="{7E15BFCF-120B-4FC1-82D8-0FD6F71CEA53}" type="pres">
      <dgm:prSet presAssocID="{F2C53CED-55F9-46A8-A322-EDCD76035D79}" presName="connSite1" presStyleCnt="0"/>
      <dgm:spPr/>
    </dgm:pt>
  </dgm:ptLst>
  <dgm:cxnLst>
    <dgm:cxn modelId="{14EF169F-FFF7-4AD1-8DA0-E52AA1410102}" type="presOf" srcId="{B11A8AB9-8421-4550-829E-362DBFA5D066}" destId="{079ECDB5-83C9-4D67-A17E-F96B992F2DEA}" srcOrd="1" destOrd="1" presId="urn:microsoft.com/office/officeart/2005/8/layout/hProcess4"/>
    <dgm:cxn modelId="{8EB86D9F-B3B6-4503-8D6A-D2232DC2027E}" srcId="{89EF22BD-2EA8-49A2-B743-E36188A8D435}" destId="{D76A04B2-1B6C-4452-B2E5-2C617EEDA214}" srcOrd="0" destOrd="0" parTransId="{81FA6AB4-E5DC-492F-8695-E24C7F59A99C}" sibTransId="{382D2D2C-7BD6-48AE-B153-DD90068AC180}"/>
    <dgm:cxn modelId="{F24E32C7-12AC-4D7B-B993-36C3AFBBD2DE}" type="presOf" srcId="{4B5C13BF-3AA0-4367-B64E-45DF7E5F4269}" destId="{82E4CA62-0BE8-4F51-BBDB-563206F555EB}" srcOrd="1" destOrd="1" presId="urn:microsoft.com/office/officeart/2005/8/layout/hProcess4"/>
    <dgm:cxn modelId="{B84F3988-68B6-476D-962E-97172EB50DF5}" type="presOf" srcId="{B11A8AB9-8421-4550-829E-362DBFA5D066}" destId="{BF56FFBA-6C58-4AB4-B188-BF1A40DC9986}" srcOrd="0" destOrd="1" presId="urn:microsoft.com/office/officeart/2005/8/layout/hProcess4"/>
    <dgm:cxn modelId="{CB611C0F-13B7-4198-B195-CAE5A1F2E215}" type="presOf" srcId="{4DA09FF1-DCD3-471B-B69C-A2CCDB2AD4C1}" destId="{764FBC82-4D6E-4249-AAE2-8F30429BDCA9}" srcOrd="0" destOrd="2" presId="urn:microsoft.com/office/officeart/2005/8/layout/hProcess4"/>
    <dgm:cxn modelId="{DC2504AC-410E-4764-A9E7-02FC59FCFE2D}" srcId="{30A86A80-6AA7-477F-9430-B529B12C3F21}" destId="{F2C53CED-55F9-46A8-A322-EDCD76035D79}" srcOrd="2" destOrd="0" parTransId="{2E92B6A7-2274-4DF4-B1BD-C98E2F0717BE}" sibTransId="{7F5F1757-440E-4A3F-9B38-4551267714BF}"/>
    <dgm:cxn modelId="{E16C6457-BFED-4ED2-80AB-664E25197526}" type="presOf" srcId="{50BAD687-EB81-4835-92BB-D166728E40F3}" destId="{BF56FFBA-6C58-4AB4-B188-BF1A40DC9986}" srcOrd="0" destOrd="0" presId="urn:microsoft.com/office/officeart/2005/8/layout/hProcess4"/>
    <dgm:cxn modelId="{088D80E3-458F-4E8E-B4A9-E02C8F60057D}" type="presOf" srcId="{2CCB6F09-E051-4F6D-B613-876AA763C016}" destId="{6ABF4E17-9A45-4041-94F1-02ED18DD0FD0}" srcOrd="0" destOrd="0" presId="urn:microsoft.com/office/officeart/2005/8/layout/hProcess4"/>
    <dgm:cxn modelId="{1F808DDD-C944-4F72-80EC-C653A7C4249C}" type="presOf" srcId="{4DA09FF1-DCD3-471B-B69C-A2CCDB2AD4C1}" destId="{82E4CA62-0BE8-4F51-BBDB-563206F555EB}" srcOrd="1" destOrd="2" presId="urn:microsoft.com/office/officeart/2005/8/layout/hProcess4"/>
    <dgm:cxn modelId="{A08C5437-7022-4C60-9CAA-FD2104C8E359}" srcId="{2CCB6F09-E051-4F6D-B613-876AA763C016}" destId="{B11A8AB9-8421-4550-829E-362DBFA5D066}" srcOrd="1" destOrd="0" parTransId="{C617CA1E-6220-4590-B4B2-109BC81294D2}" sibTransId="{164110E7-3A8D-46F2-B545-9F6BC7549B0D}"/>
    <dgm:cxn modelId="{C6DBD0A5-AAB4-4701-92A4-E16BDCFF383E}" type="presOf" srcId="{18B25834-7EE9-42EC-8EC5-E4013099C66F}" destId="{4DC88FB3-2E88-40DC-95D6-46359DE12711}" srcOrd="0" destOrd="0" presId="urn:microsoft.com/office/officeart/2005/8/layout/hProcess4"/>
    <dgm:cxn modelId="{E591304B-5548-4849-9B49-60400EA2A248}" type="presOf" srcId="{D76A04B2-1B6C-4452-B2E5-2C617EEDA214}" destId="{764FBC82-4D6E-4249-AAE2-8F30429BDCA9}" srcOrd="0" destOrd="0" presId="urn:microsoft.com/office/officeart/2005/8/layout/hProcess4"/>
    <dgm:cxn modelId="{98F9CDB0-E8BD-488A-BC94-8237F6A2BA43}" type="presOf" srcId="{3BCB915B-6B88-4293-9248-2149356056EB}" destId="{18ED34FA-D4EC-4575-93F7-321C887E7B71}" srcOrd="0" destOrd="0" presId="urn:microsoft.com/office/officeart/2005/8/layout/hProcess4"/>
    <dgm:cxn modelId="{25F1A1B1-CBA1-4C02-9038-BD2FCCA3EBC0}" srcId="{2CCB6F09-E051-4F6D-B613-876AA763C016}" destId="{50BAD687-EB81-4835-92BB-D166728E40F3}" srcOrd="0" destOrd="0" parTransId="{62897756-2552-46C6-8AF5-F5D89F99AE42}" sibTransId="{14056535-EB0D-4AAF-A8DA-F1132CC6C66A}"/>
    <dgm:cxn modelId="{6A95E34B-3F8C-4BA5-B694-1F40F51FA7D6}" type="presOf" srcId="{F2C53CED-55F9-46A8-A322-EDCD76035D79}" destId="{A16C1940-02BE-40A8-A75D-A10F58FDDD3C}" srcOrd="0" destOrd="0" presId="urn:microsoft.com/office/officeart/2005/8/layout/hProcess4"/>
    <dgm:cxn modelId="{D3CBE4F1-EA85-4C66-A0DE-1077B7DA3B0A}" srcId="{89EF22BD-2EA8-49A2-B743-E36188A8D435}" destId="{4DA09FF1-DCD3-471B-B69C-A2CCDB2AD4C1}" srcOrd="2" destOrd="0" parTransId="{D2B8AC29-4B24-439C-A61F-3F81CB5B42FB}" sibTransId="{B4F30612-4F50-48CD-ADD8-9AF5A1D8B97A}"/>
    <dgm:cxn modelId="{E4A335A0-2625-4172-8522-0B69728CE9D8}" type="presOf" srcId="{4B5C13BF-3AA0-4367-B64E-45DF7E5F4269}" destId="{764FBC82-4D6E-4249-AAE2-8F30429BDCA9}" srcOrd="0" destOrd="1" presId="urn:microsoft.com/office/officeart/2005/8/layout/hProcess4"/>
    <dgm:cxn modelId="{29EE9696-9A7C-4969-B92C-AB1002050504}" type="presOf" srcId="{0B360D1C-3053-4661-BAC2-32DA3BB4803D}" destId="{80E4DB30-5171-440E-A9BE-1D199206DB2E}" srcOrd="1" destOrd="0" presId="urn:microsoft.com/office/officeart/2005/8/layout/hProcess4"/>
    <dgm:cxn modelId="{961B6CB0-3F78-424A-A7AE-FD246987E72A}" srcId="{F2C53CED-55F9-46A8-A322-EDCD76035D79}" destId="{0B360D1C-3053-4661-BAC2-32DA3BB4803D}" srcOrd="0" destOrd="0" parTransId="{60D9C51C-AF7D-46E6-84CD-18CC02F06E9E}" sibTransId="{0B3F7881-46A3-4413-BA89-60906C90E691}"/>
    <dgm:cxn modelId="{629C0EAE-B2AA-4B3A-9DF6-C6908DB6418D}" srcId="{30A86A80-6AA7-477F-9430-B529B12C3F21}" destId="{89EF22BD-2EA8-49A2-B743-E36188A8D435}" srcOrd="1" destOrd="0" parTransId="{983C594E-90AF-410C-B81B-59E60FEE9377}" sibTransId="{18B25834-7EE9-42EC-8EC5-E4013099C66F}"/>
    <dgm:cxn modelId="{D43F2C96-7CAD-47D6-8318-1C51DEDA88FA}" srcId="{89EF22BD-2EA8-49A2-B743-E36188A8D435}" destId="{4B5C13BF-3AA0-4367-B64E-45DF7E5F4269}" srcOrd="1" destOrd="0" parTransId="{999B7A02-8248-431A-AEE8-2DD3D7DA84A8}" sibTransId="{7CB5BAF3-AFBA-49AA-B222-40FC63B6B216}"/>
    <dgm:cxn modelId="{1D76D852-9396-4DA5-891D-AF2F955A819C}" type="presOf" srcId="{D76A04B2-1B6C-4452-B2E5-2C617EEDA214}" destId="{82E4CA62-0BE8-4F51-BBDB-563206F555EB}" srcOrd="1" destOrd="0" presId="urn:microsoft.com/office/officeart/2005/8/layout/hProcess4"/>
    <dgm:cxn modelId="{4F1FA1A4-A7CE-4F59-9774-6DC01AB0A442}" type="presOf" srcId="{89EF22BD-2EA8-49A2-B743-E36188A8D435}" destId="{A1E10F6B-A002-4166-8EEF-60620D828D4C}" srcOrd="0" destOrd="0" presId="urn:microsoft.com/office/officeart/2005/8/layout/hProcess4"/>
    <dgm:cxn modelId="{5012EB18-3C84-463E-A8FA-20B8650E83B0}" type="presOf" srcId="{0B360D1C-3053-4661-BAC2-32DA3BB4803D}" destId="{281DAC36-EBD2-4B37-9E3F-A8ECC3D16678}" srcOrd="0" destOrd="0" presId="urn:microsoft.com/office/officeart/2005/8/layout/hProcess4"/>
    <dgm:cxn modelId="{AD6806FB-D558-44B8-9433-F1AD3914E0EB}" srcId="{30A86A80-6AA7-477F-9430-B529B12C3F21}" destId="{2CCB6F09-E051-4F6D-B613-876AA763C016}" srcOrd="0" destOrd="0" parTransId="{3C35B2CC-2ED5-4A27-B9B1-E0BCB35FE2E6}" sibTransId="{3BCB915B-6B88-4293-9248-2149356056EB}"/>
    <dgm:cxn modelId="{71FAAE74-B19C-4DA1-9468-999428EE75C4}" type="presOf" srcId="{50BAD687-EB81-4835-92BB-D166728E40F3}" destId="{079ECDB5-83C9-4D67-A17E-F96B992F2DEA}" srcOrd="1" destOrd="0" presId="urn:microsoft.com/office/officeart/2005/8/layout/hProcess4"/>
    <dgm:cxn modelId="{F7D64298-9655-4BAD-9C0D-0744100FD9B1}" type="presOf" srcId="{30A86A80-6AA7-477F-9430-B529B12C3F21}" destId="{8A6C4955-3826-42E9-A4C8-0181F51C52D1}" srcOrd="0" destOrd="0" presId="urn:microsoft.com/office/officeart/2005/8/layout/hProcess4"/>
    <dgm:cxn modelId="{1464E3A9-827F-47A9-9F62-07DF9ED73FE1}" type="presParOf" srcId="{8A6C4955-3826-42E9-A4C8-0181F51C52D1}" destId="{3E008E81-A99D-40B3-B2FA-BC7349B4DEA9}" srcOrd="0" destOrd="0" presId="urn:microsoft.com/office/officeart/2005/8/layout/hProcess4"/>
    <dgm:cxn modelId="{5971A603-4C41-4687-89F1-0B99541E74D5}" type="presParOf" srcId="{8A6C4955-3826-42E9-A4C8-0181F51C52D1}" destId="{3B106580-8AEA-4878-A8EB-43577A7B0E0A}" srcOrd="1" destOrd="0" presId="urn:microsoft.com/office/officeart/2005/8/layout/hProcess4"/>
    <dgm:cxn modelId="{6A376300-506B-4E87-BEA7-AE9AB7B1F1B0}" type="presParOf" srcId="{8A6C4955-3826-42E9-A4C8-0181F51C52D1}" destId="{E04023ED-C480-4749-8500-123D508DE3C0}" srcOrd="2" destOrd="0" presId="urn:microsoft.com/office/officeart/2005/8/layout/hProcess4"/>
    <dgm:cxn modelId="{F334FC6E-3F1A-4A67-ADE6-4077C5F37EB6}" type="presParOf" srcId="{E04023ED-C480-4749-8500-123D508DE3C0}" destId="{B7C38901-6B1F-40DB-B591-1A8134713040}" srcOrd="0" destOrd="0" presId="urn:microsoft.com/office/officeart/2005/8/layout/hProcess4"/>
    <dgm:cxn modelId="{CF27AAFB-D04F-4451-BCBF-25F20CFCE66B}" type="presParOf" srcId="{B7C38901-6B1F-40DB-B591-1A8134713040}" destId="{4B467B43-5B7A-4221-B3D7-5F7156F3AE8B}" srcOrd="0" destOrd="0" presId="urn:microsoft.com/office/officeart/2005/8/layout/hProcess4"/>
    <dgm:cxn modelId="{C6E18F19-AD6B-46D1-846E-1DD6AEA5EBCC}" type="presParOf" srcId="{B7C38901-6B1F-40DB-B591-1A8134713040}" destId="{BF56FFBA-6C58-4AB4-B188-BF1A40DC9986}" srcOrd="1" destOrd="0" presId="urn:microsoft.com/office/officeart/2005/8/layout/hProcess4"/>
    <dgm:cxn modelId="{982C1AFE-5AC6-47DD-BA7E-206C6517887C}" type="presParOf" srcId="{B7C38901-6B1F-40DB-B591-1A8134713040}" destId="{079ECDB5-83C9-4D67-A17E-F96B992F2DEA}" srcOrd="2" destOrd="0" presId="urn:microsoft.com/office/officeart/2005/8/layout/hProcess4"/>
    <dgm:cxn modelId="{A9E38B17-FF15-49FA-88B7-98907CD1D281}" type="presParOf" srcId="{B7C38901-6B1F-40DB-B591-1A8134713040}" destId="{6ABF4E17-9A45-4041-94F1-02ED18DD0FD0}" srcOrd="3" destOrd="0" presId="urn:microsoft.com/office/officeart/2005/8/layout/hProcess4"/>
    <dgm:cxn modelId="{2C2F31D6-BA1A-40B6-9ED6-4D764EE6E245}" type="presParOf" srcId="{B7C38901-6B1F-40DB-B591-1A8134713040}" destId="{7D1C4A5C-01DA-401D-87BC-4F7108C64959}" srcOrd="4" destOrd="0" presId="urn:microsoft.com/office/officeart/2005/8/layout/hProcess4"/>
    <dgm:cxn modelId="{115572AC-4070-4668-8F10-3BC22D1DD4BC}" type="presParOf" srcId="{E04023ED-C480-4749-8500-123D508DE3C0}" destId="{18ED34FA-D4EC-4575-93F7-321C887E7B71}" srcOrd="1" destOrd="0" presId="urn:microsoft.com/office/officeart/2005/8/layout/hProcess4"/>
    <dgm:cxn modelId="{594CB960-C4DA-4B92-B703-05F91059E0DD}" type="presParOf" srcId="{E04023ED-C480-4749-8500-123D508DE3C0}" destId="{445E8733-04D4-45E9-8363-249795F0A765}" srcOrd="2" destOrd="0" presId="urn:microsoft.com/office/officeart/2005/8/layout/hProcess4"/>
    <dgm:cxn modelId="{DE8B1246-6FAB-4EC4-A377-E0C0EB203EF0}" type="presParOf" srcId="{445E8733-04D4-45E9-8363-249795F0A765}" destId="{67666536-065F-4ADC-A9FF-EAFD1C5565B8}" srcOrd="0" destOrd="0" presId="urn:microsoft.com/office/officeart/2005/8/layout/hProcess4"/>
    <dgm:cxn modelId="{FFD0FF58-2E7A-4B06-8849-BE19D124EECF}" type="presParOf" srcId="{445E8733-04D4-45E9-8363-249795F0A765}" destId="{764FBC82-4D6E-4249-AAE2-8F30429BDCA9}" srcOrd="1" destOrd="0" presId="urn:microsoft.com/office/officeart/2005/8/layout/hProcess4"/>
    <dgm:cxn modelId="{C8409484-6471-4F63-9591-10FD3DE22339}" type="presParOf" srcId="{445E8733-04D4-45E9-8363-249795F0A765}" destId="{82E4CA62-0BE8-4F51-BBDB-563206F555EB}" srcOrd="2" destOrd="0" presId="urn:microsoft.com/office/officeart/2005/8/layout/hProcess4"/>
    <dgm:cxn modelId="{38B21111-CFCC-4FEE-846F-717B8CDACA6C}" type="presParOf" srcId="{445E8733-04D4-45E9-8363-249795F0A765}" destId="{A1E10F6B-A002-4166-8EEF-60620D828D4C}" srcOrd="3" destOrd="0" presId="urn:microsoft.com/office/officeart/2005/8/layout/hProcess4"/>
    <dgm:cxn modelId="{EF1FDB69-8E7B-43FC-8A39-E97F52D62B53}" type="presParOf" srcId="{445E8733-04D4-45E9-8363-249795F0A765}" destId="{8EC4CD92-0B0B-4549-B800-C2ABA2FB755E}" srcOrd="4" destOrd="0" presId="urn:microsoft.com/office/officeart/2005/8/layout/hProcess4"/>
    <dgm:cxn modelId="{CBDE3059-A244-469B-B19C-D6CB8C9FC6CA}" type="presParOf" srcId="{E04023ED-C480-4749-8500-123D508DE3C0}" destId="{4DC88FB3-2E88-40DC-95D6-46359DE12711}" srcOrd="3" destOrd="0" presId="urn:microsoft.com/office/officeart/2005/8/layout/hProcess4"/>
    <dgm:cxn modelId="{8D9F1D7F-C1BA-4480-BA5C-984DAC0A73A7}" type="presParOf" srcId="{E04023ED-C480-4749-8500-123D508DE3C0}" destId="{569BCC45-E49E-4B6E-8375-CE404339E837}" srcOrd="4" destOrd="0" presId="urn:microsoft.com/office/officeart/2005/8/layout/hProcess4"/>
    <dgm:cxn modelId="{64E39C94-1CD0-44B2-925E-2C40B41BBC18}" type="presParOf" srcId="{569BCC45-E49E-4B6E-8375-CE404339E837}" destId="{B05B5B21-E366-4310-8B18-244B1A363181}" srcOrd="0" destOrd="0" presId="urn:microsoft.com/office/officeart/2005/8/layout/hProcess4"/>
    <dgm:cxn modelId="{7FDAD325-7D20-4AB9-9898-39D625E10ACA}" type="presParOf" srcId="{569BCC45-E49E-4B6E-8375-CE404339E837}" destId="{281DAC36-EBD2-4B37-9E3F-A8ECC3D16678}" srcOrd="1" destOrd="0" presId="urn:microsoft.com/office/officeart/2005/8/layout/hProcess4"/>
    <dgm:cxn modelId="{A3FAA46F-0D09-44FD-A0C5-3EE19F42F3C9}" type="presParOf" srcId="{569BCC45-E49E-4B6E-8375-CE404339E837}" destId="{80E4DB30-5171-440E-A9BE-1D199206DB2E}" srcOrd="2" destOrd="0" presId="urn:microsoft.com/office/officeart/2005/8/layout/hProcess4"/>
    <dgm:cxn modelId="{FDE4587F-F1FD-4A38-BA87-459ACE84FB4C}" type="presParOf" srcId="{569BCC45-E49E-4B6E-8375-CE404339E837}" destId="{A16C1940-02BE-40A8-A75D-A10F58FDDD3C}" srcOrd="3" destOrd="0" presId="urn:microsoft.com/office/officeart/2005/8/layout/hProcess4"/>
    <dgm:cxn modelId="{A5AB6F17-5120-4DCE-9213-B05AA773568F}" type="presParOf" srcId="{569BCC45-E49E-4B6E-8375-CE404339E837}" destId="{7E15BFCF-120B-4FC1-82D8-0FD6F71CEA5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E02F0C-A172-4C00-A92B-F2E12C39C689}"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en-US"/>
        </a:p>
      </dgm:t>
    </dgm:pt>
    <dgm:pt modelId="{584B2946-B250-421D-A42C-11BB0173AB1B}">
      <dgm:prSet phldrT="[Text]" custT="1"/>
      <dgm:spPr>
        <a:solidFill>
          <a:srgbClr val="C00000"/>
        </a:solidFill>
      </dgm:spPr>
      <dgm:t>
        <a:bodyPr/>
        <a:lstStyle/>
        <a:p>
          <a:r>
            <a:rPr lang="en-US" sz="3200" dirty="0" smtClean="0">
              <a:latin typeface="Franklin Gothic Demi Cond" panose="020B0706030402020204" pitchFamily="34" charset="0"/>
            </a:rPr>
            <a:t>Companies Act</a:t>
          </a:r>
        </a:p>
        <a:p>
          <a:r>
            <a:rPr lang="en-US" sz="3200" dirty="0" smtClean="0">
              <a:latin typeface="Franklin Gothic Demi Cond" panose="020B0706030402020204" pitchFamily="34" charset="0"/>
            </a:rPr>
            <a:t>2013</a:t>
          </a:r>
          <a:endParaRPr lang="en-US" sz="3200" dirty="0">
            <a:latin typeface="Franklin Gothic Demi Cond" panose="020B0706030402020204" pitchFamily="34" charset="0"/>
          </a:endParaRPr>
        </a:p>
      </dgm:t>
    </dgm:pt>
    <dgm:pt modelId="{20B5A301-EF0C-4475-B2A3-0F11CE121CE6}" type="parTrans" cxnId="{2C71F083-24C0-4787-8237-C523BCAEA5A3}">
      <dgm:prSet/>
      <dgm:spPr/>
      <dgm:t>
        <a:bodyPr/>
        <a:lstStyle/>
        <a:p>
          <a:endParaRPr lang="en-US"/>
        </a:p>
      </dgm:t>
    </dgm:pt>
    <dgm:pt modelId="{7E6CBD78-75CB-4020-895C-83E808003FF1}" type="sibTrans" cxnId="{2C71F083-24C0-4787-8237-C523BCAEA5A3}">
      <dgm:prSet/>
      <dgm:spPr/>
      <dgm:t>
        <a:bodyPr/>
        <a:lstStyle/>
        <a:p>
          <a:endParaRPr lang="en-US"/>
        </a:p>
      </dgm:t>
    </dgm:pt>
    <dgm:pt modelId="{D9794C90-2E36-42EB-A6AE-D5BF6E840865}">
      <dgm:prSet phldrT="[Text]" custT="1"/>
      <dgm:spPr>
        <a:solidFill>
          <a:schemeClr val="accent6">
            <a:lumMod val="50000"/>
          </a:schemeClr>
        </a:solidFill>
      </dgm:spPr>
      <dgm:t>
        <a:bodyPr/>
        <a:lstStyle/>
        <a:p>
          <a:r>
            <a:rPr lang="en-US" sz="3200" dirty="0" smtClean="0">
              <a:latin typeface="Franklin Gothic Demi Cond" panose="020B0706030402020204" pitchFamily="34" charset="0"/>
            </a:rPr>
            <a:t>Public Ltd.</a:t>
          </a:r>
        </a:p>
        <a:p>
          <a:r>
            <a:rPr lang="en-US" sz="3200" dirty="0" smtClean="0">
              <a:latin typeface="Franklin Gothic Demi Cond" panose="020B0706030402020204" pitchFamily="34" charset="0"/>
            </a:rPr>
            <a:t>7-unlimited</a:t>
          </a:r>
        </a:p>
      </dgm:t>
    </dgm:pt>
    <dgm:pt modelId="{0F0B889C-35FB-4558-84F9-6DCCAF1E0C9E}" type="parTrans" cxnId="{5DCCC93C-F64E-4B18-A6A4-A1E4240379A0}">
      <dgm:prSet/>
      <dgm:spPr/>
      <dgm:t>
        <a:bodyPr/>
        <a:lstStyle/>
        <a:p>
          <a:endParaRPr lang="en-US"/>
        </a:p>
      </dgm:t>
    </dgm:pt>
    <dgm:pt modelId="{26333C84-FFA6-4E2A-AD6B-D093C7CBD27A}" type="sibTrans" cxnId="{5DCCC93C-F64E-4B18-A6A4-A1E4240379A0}">
      <dgm:prSet/>
      <dgm:spPr/>
      <dgm:t>
        <a:bodyPr/>
        <a:lstStyle/>
        <a:p>
          <a:endParaRPr lang="en-US"/>
        </a:p>
      </dgm:t>
    </dgm:pt>
    <dgm:pt modelId="{C27EA05C-DA83-4129-B8C5-187A8EFEE9AA}">
      <dgm:prSet phldrT="[Text]" custT="1"/>
      <dgm:spPr/>
      <dgm:t>
        <a:bodyPr/>
        <a:lstStyle/>
        <a:p>
          <a:r>
            <a:rPr lang="en-US" sz="3200" dirty="0" smtClean="0">
              <a:latin typeface="Franklin Gothic Demi Cond" panose="020B0706030402020204" pitchFamily="34" charset="0"/>
            </a:rPr>
            <a:t>Listed</a:t>
          </a:r>
        </a:p>
        <a:p>
          <a:r>
            <a:rPr lang="en-US" sz="3200" dirty="0" smtClean="0">
              <a:latin typeface="Franklin Gothic Demi Cond" panose="020B0706030402020204" pitchFamily="34" charset="0"/>
            </a:rPr>
            <a:t>Vodafone India.</a:t>
          </a:r>
          <a:endParaRPr lang="en-US" sz="3200" dirty="0">
            <a:latin typeface="Franklin Gothic Demi Cond" panose="020B0706030402020204" pitchFamily="34" charset="0"/>
          </a:endParaRPr>
        </a:p>
      </dgm:t>
    </dgm:pt>
    <dgm:pt modelId="{5877E1A3-3DE5-4859-A2B4-1DE34E63D777}" type="parTrans" cxnId="{549708F0-663E-415C-96AF-E0D6A2BC6098}">
      <dgm:prSet/>
      <dgm:spPr/>
      <dgm:t>
        <a:bodyPr/>
        <a:lstStyle/>
        <a:p>
          <a:endParaRPr lang="en-US"/>
        </a:p>
      </dgm:t>
    </dgm:pt>
    <dgm:pt modelId="{1A406E4F-8999-46A6-B41E-EA904A9E0CE1}" type="sibTrans" cxnId="{549708F0-663E-415C-96AF-E0D6A2BC6098}">
      <dgm:prSet/>
      <dgm:spPr/>
      <dgm:t>
        <a:bodyPr/>
        <a:lstStyle/>
        <a:p>
          <a:endParaRPr lang="en-US"/>
        </a:p>
      </dgm:t>
    </dgm:pt>
    <dgm:pt modelId="{C003032F-E190-416E-9788-A99F49E6AAD8}">
      <dgm:prSet phldrT="[Text]" custT="1"/>
      <dgm:spPr/>
      <dgm:t>
        <a:bodyPr/>
        <a:lstStyle/>
        <a:p>
          <a:r>
            <a:rPr lang="en-US" sz="3200" dirty="0" smtClean="0">
              <a:latin typeface="Franklin Gothic Demi Cond" panose="020B0706030402020204" pitchFamily="34" charset="0"/>
            </a:rPr>
            <a:t>Unlisted</a:t>
          </a:r>
        </a:p>
        <a:p>
          <a:r>
            <a:rPr lang="en-US" sz="3200" dirty="0" smtClean="0">
              <a:latin typeface="Franklin Gothic Demi Cond" panose="020B0706030402020204" pitchFamily="34" charset="0"/>
            </a:rPr>
            <a:t>Nokia-Microsoft</a:t>
          </a:r>
          <a:endParaRPr lang="en-US" sz="3200" dirty="0">
            <a:latin typeface="Franklin Gothic Demi Cond" panose="020B0706030402020204" pitchFamily="34" charset="0"/>
          </a:endParaRPr>
        </a:p>
      </dgm:t>
    </dgm:pt>
    <dgm:pt modelId="{0812B25B-A596-4333-8201-332B0FFAE871}" type="parTrans" cxnId="{4F243FC6-6484-44EC-9C39-5BBDF378756B}">
      <dgm:prSet/>
      <dgm:spPr/>
      <dgm:t>
        <a:bodyPr/>
        <a:lstStyle/>
        <a:p>
          <a:endParaRPr lang="en-US"/>
        </a:p>
      </dgm:t>
    </dgm:pt>
    <dgm:pt modelId="{8E618FDC-6847-414C-8D27-ABD8F3AA4118}" type="sibTrans" cxnId="{4F243FC6-6484-44EC-9C39-5BBDF378756B}">
      <dgm:prSet/>
      <dgm:spPr/>
      <dgm:t>
        <a:bodyPr/>
        <a:lstStyle/>
        <a:p>
          <a:endParaRPr lang="en-US"/>
        </a:p>
      </dgm:t>
    </dgm:pt>
    <dgm:pt modelId="{E78A4727-C960-4EA1-9EE0-2C6C8B457F70}">
      <dgm:prSet phldrT="[Text]" custT="1"/>
      <dgm:spPr>
        <a:solidFill>
          <a:schemeClr val="accent6">
            <a:lumMod val="50000"/>
          </a:schemeClr>
        </a:solidFill>
      </dgm:spPr>
      <dgm:t>
        <a:bodyPr/>
        <a:lstStyle/>
        <a:p>
          <a:r>
            <a:rPr lang="en-US" sz="3200" dirty="0" smtClean="0">
              <a:latin typeface="Franklin Gothic Demi Cond" panose="020B0706030402020204" pitchFamily="34" charset="0"/>
            </a:rPr>
            <a:t>One person</a:t>
          </a:r>
        </a:p>
      </dgm:t>
    </dgm:pt>
    <dgm:pt modelId="{262C9FD8-9290-4B29-9712-680183FBE8DB}" type="parTrans" cxnId="{ED3DE36E-9453-421A-BC52-FA3AACC48ECF}">
      <dgm:prSet/>
      <dgm:spPr/>
      <dgm:t>
        <a:bodyPr/>
        <a:lstStyle/>
        <a:p>
          <a:endParaRPr lang="en-US"/>
        </a:p>
      </dgm:t>
    </dgm:pt>
    <dgm:pt modelId="{6FCEA984-609F-4F8C-82F3-602CB07929D5}" type="sibTrans" cxnId="{ED3DE36E-9453-421A-BC52-FA3AACC48ECF}">
      <dgm:prSet/>
      <dgm:spPr/>
      <dgm:t>
        <a:bodyPr/>
        <a:lstStyle/>
        <a:p>
          <a:endParaRPr lang="en-US"/>
        </a:p>
      </dgm:t>
    </dgm:pt>
    <dgm:pt modelId="{42F7916C-2752-45DB-A5BB-811000343F0A}">
      <dgm:prSet phldrT="[Text]" custT="1"/>
      <dgm:spPr>
        <a:solidFill>
          <a:schemeClr val="accent6">
            <a:lumMod val="50000"/>
          </a:schemeClr>
        </a:solidFill>
      </dgm:spPr>
      <dgm:t>
        <a:bodyPr/>
        <a:lstStyle/>
        <a:p>
          <a:r>
            <a:rPr lang="en-US" sz="3200" dirty="0" smtClean="0">
              <a:latin typeface="Franklin Gothic Demi Cond" panose="020B0706030402020204" pitchFamily="34" charset="0"/>
            </a:rPr>
            <a:t>Private ltd.</a:t>
          </a:r>
        </a:p>
        <a:p>
          <a:r>
            <a:rPr lang="en-US" sz="3200" dirty="0" smtClean="0">
              <a:latin typeface="Franklin Gothic Demi Cond" panose="020B0706030402020204" pitchFamily="34" charset="0"/>
            </a:rPr>
            <a:t>2-200</a:t>
          </a:r>
        </a:p>
      </dgm:t>
    </dgm:pt>
    <dgm:pt modelId="{90DD1717-FE2A-4895-9DAE-5C61953B77ED}" type="parTrans" cxnId="{5693CE0C-25F2-49BC-AE90-7FD2E17E477E}">
      <dgm:prSet/>
      <dgm:spPr/>
      <dgm:t>
        <a:bodyPr/>
        <a:lstStyle/>
        <a:p>
          <a:endParaRPr lang="en-US"/>
        </a:p>
      </dgm:t>
    </dgm:pt>
    <dgm:pt modelId="{04614399-B204-49B3-B9D6-7F5F7E157B00}" type="sibTrans" cxnId="{5693CE0C-25F2-49BC-AE90-7FD2E17E477E}">
      <dgm:prSet/>
      <dgm:spPr/>
      <dgm:t>
        <a:bodyPr/>
        <a:lstStyle/>
        <a:p>
          <a:endParaRPr lang="en-US"/>
        </a:p>
      </dgm:t>
    </dgm:pt>
    <dgm:pt modelId="{47806E79-D06C-4555-A6E5-01FEEFFA2B4D}" type="pres">
      <dgm:prSet presAssocID="{CFE02F0C-A172-4C00-A92B-F2E12C39C689}" presName="diagram" presStyleCnt="0">
        <dgm:presLayoutVars>
          <dgm:chPref val="1"/>
          <dgm:dir/>
          <dgm:animOne val="branch"/>
          <dgm:animLvl val="lvl"/>
          <dgm:resizeHandles val="exact"/>
        </dgm:presLayoutVars>
      </dgm:prSet>
      <dgm:spPr/>
      <dgm:t>
        <a:bodyPr/>
        <a:lstStyle/>
        <a:p>
          <a:endParaRPr lang="en-US"/>
        </a:p>
      </dgm:t>
    </dgm:pt>
    <dgm:pt modelId="{1D01D60B-CF90-4174-A214-46A95A9A77C0}" type="pres">
      <dgm:prSet presAssocID="{584B2946-B250-421D-A42C-11BB0173AB1B}" presName="root1" presStyleCnt="0"/>
      <dgm:spPr/>
    </dgm:pt>
    <dgm:pt modelId="{E43F90CD-35D7-48EF-BA57-1925CA30953B}" type="pres">
      <dgm:prSet presAssocID="{584B2946-B250-421D-A42C-11BB0173AB1B}" presName="LevelOneTextNode" presStyleLbl="node0" presStyleIdx="0" presStyleCnt="1">
        <dgm:presLayoutVars>
          <dgm:chPref val="3"/>
        </dgm:presLayoutVars>
      </dgm:prSet>
      <dgm:spPr/>
      <dgm:t>
        <a:bodyPr/>
        <a:lstStyle/>
        <a:p>
          <a:endParaRPr lang="en-US"/>
        </a:p>
      </dgm:t>
    </dgm:pt>
    <dgm:pt modelId="{86319AAB-4A44-49C9-A97D-80C521B04660}" type="pres">
      <dgm:prSet presAssocID="{584B2946-B250-421D-A42C-11BB0173AB1B}" presName="level2hierChild" presStyleCnt="0"/>
      <dgm:spPr/>
    </dgm:pt>
    <dgm:pt modelId="{475A630D-80C5-4C9D-B903-EF34BFD26B20}" type="pres">
      <dgm:prSet presAssocID="{262C9FD8-9290-4B29-9712-680183FBE8DB}" presName="conn2-1" presStyleLbl="parChTrans1D2" presStyleIdx="0" presStyleCnt="3"/>
      <dgm:spPr/>
      <dgm:t>
        <a:bodyPr/>
        <a:lstStyle/>
        <a:p>
          <a:endParaRPr lang="en-US"/>
        </a:p>
      </dgm:t>
    </dgm:pt>
    <dgm:pt modelId="{C75D4C7E-BF72-4624-B685-E5791934E324}" type="pres">
      <dgm:prSet presAssocID="{262C9FD8-9290-4B29-9712-680183FBE8DB}" presName="connTx" presStyleLbl="parChTrans1D2" presStyleIdx="0" presStyleCnt="3"/>
      <dgm:spPr/>
      <dgm:t>
        <a:bodyPr/>
        <a:lstStyle/>
        <a:p>
          <a:endParaRPr lang="en-US"/>
        </a:p>
      </dgm:t>
    </dgm:pt>
    <dgm:pt modelId="{473FC039-F5B8-4BD2-A662-788C3B5FBF4B}" type="pres">
      <dgm:prSet presAssocID="{E78A4727-C960-4EA1-9EE0-2C6C8B457F70}" presName="root2" presStyleCnt="0"/>
      <dgm:spPr/>
    </dgm:pt>
    <dgm:pt modelId="{6B03C8EA-35CA-4108-9BC6-8E052F57BCD8}" type="pres">
      <dgm:prSet presAssocID="{E78A4727-C960-4EA1-9EE0-2C6C8B457F70}" presName="LevelTwoTextNode" presStyleLbl="node2" presStyleIdx="0" presStyleCnt="3">
        <dgm:presLayoutVars>
          <dgm:chPref val="3"/>
        </dgm:presLayoutVars>
      </dgm:prSet>
      <dgm:spPr/>
      <dgm:t>
        <a:bodyPr/>
        <a:lstStyle/>
        <a:p>
          <a:endParaRPr lang="en-US"/>
        </a:p>
      </dgm:t>
    </dgm:pt>
    <dgm:pt modelId="{834A3A92-A6D2-43A1-88F5-48F5D7C54495}" type="pres">
      <dgm:prSet presAssocID="{E78A4727-C960-4EA1-9EE0-2C6C8B457F70}" presName="level3hierChild" presStyleCnt="0"/>
      <dgm:spPr/>
    </dgm:pt>
    <dgm:pt modelId="{40407210-D41E-413A-87AC-41E8BA17EA7C}" type="pres">
      <dgm:prSet presAssocID="{90DD1717-FE2A-4895-9DAE-5C61953B77ED}" presName="conn2-1" presStyleLbl="parChTrans1D2" presStyleIdx="1" presStyleCnt="3"/>
      <dgm:spPr/>
      <dgm:t>
        <a:bodyPr/>
        <a:lstStyle/>
        <a:p>
          <a:endParaRPr lang="en-US"/>
        </a:p>
      </dgm:t>
    </dgm:pt>
    <dgm:pt modelId="{E3B59CAC-D774-4408-945A-655E887A1328}" type="pres">
      <dgm:prSet presAssocID="{90DD1717-FE2A-4895-9DAE-5C61953B77ED}" presName="connTx" presStyleLbl="parChTrans1D2" presStyleIdx="1" presStyleCnt="3"/>
      <dgm:spPr/>
      <dgm:t>
        <a:bodyPr/>
        <a:lstStyle/>
        <a:p>
          <a:endParaRPr lang="en-US"/>
        </a:p>
      </dgm:t>
    </dgm:pt>
    <dgm:pt modelId="{A310DE59-3A2C-4835-9FBF-2B8EA8598800}" type="pres">
      <dgm:prSet presAssocID="{42F7916C-2752-45DB-A5BB-811000343F0A}" presName="root2" presStyleCnt="0"/>
      <dgm:spPr/>
    </dgm:pt>
    <dgm:pt modelId="{5DD26A96-94CB-4E55-BB11-9805655287FB}" type="pres">
      <dgm:prSet presAssocID="{42F7916C-2752-45DB-A5BB-811000343F0A}" presName="LevelTwoTextNode" presStyleLbl="node2" presStyleIdx="1" presStyleCnt="3">
        <dgm:presLayoutVars>
          <dgm:chPref val="3"/>
        </dgm:presLayoutVars>
      </dgm:prSet>
      <dgm:spPr/>
      <dgm:t>
        <a:bodyPr/>
        <a:lstStyle/>
        <a:p>
          <a:endParaRPr lang="en-US"/>
        </a:p>
      </dgm:t>
    </dgm:pt>
    <dgm:pt modelId="{64F98E9E-2165-4226-95AF-2D7A46D0A601}" type="pres">
      <dgm:prSet presAssocID="{42F7916C-2752-45DB-A5BB-811000343F0A}" presName="level3hierChild" presStyleCnt="0"/>
      <dgm:spPr/>
    </dgm:pt>
    <dgm:pt modelId="{05E85E7D-5B3A-4409-8A3C-5621C7DDDA0A}" type="pres">
      <dgm:prSet presAssocID="{0F0B889C-35FB-4558-84F9-6DCCAF1E0C9E}" presName="conn2-1" presStyleLbl="parChTrans1D2" presStyleIdx="2" presStyleCnt="3"/>
      <dgm:spPr/>
      <dgm:t>
        <a:bodyPr/>
        <a:lstStyle/>
        <a:p>
          <a:endParaRPr lang="en-US"/>
        </a:p>
      </dgm:t>
    </dgm:pt>
    <dgm:pt modelId="{A0E48627-3659-4C27-B401-60A3A76ED9E7}" type="pres">
      <dgm:prSet presAssocID="{0F0B889C-35FB-4558-84F9-6DCCAF1E0C9E}" presName="connTx" presStyleLbl="parChTrans1D2" presStyleIdx="2" presStyleCnt="3"/>
      <dgm:spPr/>
      <dgm:t>
        <a:bodyPr/>
        <a:lstStyle/>
        <a:p>
          <a:endParaRPr lang="en-US"/>
        </a:p>
      </dgm:t>
    </dgm:pt>
    <dgm:pt modelId="{60637783-5862-45E9-A559-563C4CCE34EB}" type="pres">
      <dgm:prSet presAssocID="{D9794C90-2E36-42EB-A6AE-D5BF6E840865}" presName="root2" presStyleCnt="0"/>
      <dgm:spPr/>
    </dgm:pt>
    <dgm:pt modelId="{72344CEC-1915-4E82-91EB-E2C3A4276BCF}" type="pres">
      <dgm:prSet presAssocID="{D9794C90-2E36-42EB-A6AE-D5BF6E840865}" presName="LevelTwoTextNode" presStyleLbl="node2" presStyleIdx="2" presStyleCnt="3">
        <dgm:presLayoutVars>
          <dgm:chPref val="3"/>
        </dgm:presLayoutVars>
      </dgm:prSet>
      <dgm:spPr/>
      <dgm:t>
        <a:bodyPr/>
        <a:lstStyle/>
        <a:p>
          <a:endParaRPr lang="en-US"/>
        </a:p>
      </dgm:t>
    </dgm:pt>
    <dgm:pt modelId="{2F274EB3-FAC5-4F9C-B893-71258C18FC0B}" type="pres">
      <dgm:prSet presAssocID="{D9794C90-2E36-42EB-A6AE-D5BF6E840865}" presName="level3hierChild" presStyleCnt="0"/>
      <dgm:spPr/>
    </dgm:pt>
    <dgm:pt modelId="{8CFA3C00-2031-4EE2-A6A8-7ADB71CFE845}" type="pres">
      <dgm:prSet presAssocID="{5877E1A3-3DE5-4859-A2B4-1DE34E63D777}" presName="conn2-1" presStyleLbl="parChTrans1D3" presStyleIdx="0" presStyleCnt="2"/>
      <dgm:spPr/>
      <dgm:t>
        <a:bodyPr/>
        <a:lstStyle/>
        <a:p>
          <a:endParaRPr lang="en-US"/>
        </a:p>
      </dgm:t>
    </dgm:pt>
    <dgm:pt modelId="{605342A9-1973-43AC-ADD7-5E8483F6446F}" type="pres">
      <dgm:prSet presAssocID="{5877E1A3-3DE5-4859-A2B4-1DE34E63D777}" presName="connTx" presStyleLbl="parChTrans1D3" presStyleIdx="0" presStyleCnt="2"/>
      <dgm:spPr/>
      <dgm:t>
        <a:bodyPr/>
        <a:lstStyle/>
        <a:p>
          <a:endParaRPr lang="en-US"/>
        </a:p>
      </dgm:t>
    </dgm:pt>
    <dgm:pt modelId="{278EACFB-31EC-40C0-9266-4329C766A324}" type="pres">
      <dgm:prSet presAssocID="{C27EA05C-DA83-4129-B8C5-187A8EFEE9AA}" presName="root2" presStyleCnt="0"/>
      <dgm:spPr/>
    </dgm:pt>
    <dgm:pt modelId="{A077156A-2B74-43C2-9022-E005107E1C49}" type="pres">
      <dgm:prSet presAssocID="{C27EA05C-DA83-4129-B8C5-187A8EFEE9AA}" presName="LevelTwoTextNode" presStyleLbl="node3" presStyleIdx="0" presStyleCnt="2">
        <dgm:presLayoutVars>
          <dgm:chPref val="3"/>
        </dgm:presLayoutVars>
      </dgm:prSet>
      <dgm:spPr/>
      <dgm:t>
        <a:bodyPr/>
        <a:lstStyle/>
        <a:p>
          <a:endParaRPr lang="en-US"/>
        </a:p>
      </dgm:t>
    </dgm:pt>
    <dgm:pt modelId="{C55C0764-28DA-43DF-AD7E-9CBA57893C2E}" type="pres">
      <dgm:prSet presAssocID="{C27EA05C-DA83-4129-B8C5-187A8EFEE9AA}" presName="level3hierChild" presStyleCnt="0"/>
      <dgm:spPr/>
    </dgm:pt>
    <dgm:pt modelId="{58C52B99-1DC4-467F-BBAC-D64720239E8C}" type="pres">
      <dgm:prSet presAssocID="{0812B25B-A596-4333-8201-332B0FFAE871}" presName="conn2-1" presStyleLbl="parChTrans1D3" presStyleIdx="1" presStyleCnt="2"/>
      <dgm:spPr/>
      <dgm:t>
        <a:bodyPr/>
        <a:lstStyle/>
        <a:p>
          <a:endParaRPr lang="en-US"/>
        </a:p>
      </dgm:t>
    </dgm:pt>
    <dgm:pt modelId="{12DD9C9B-AB9A-4EAE-9B41-B312B9A9D559}" type="pres">
      <dgm:prSet presAssocID="{0812B25B-A596-4333-8201-332B0FFAE871}" presName="connTx" presStyleLbl="parChTrans1D3" presStyleIdx="1" presStyleCnt="2"/>
      <dgm:spPr/>
      <dgm:t>
        <a:bodyPr/>
        <a:lstStyle/>
        <a:p>
          <a:endParaRPr lang="en-US"/>
        </a:p>
      </dgm:t>
    </dgm:pt>
    <dgm:pt modelId="{449EBC47-7AE4-4E7F-B376-4DAC9449DA99}" type="pres">
      <dgm:prSet presAssocID="{C003032F-E190-416E-9788-A99F49E6AAD8}" presName="root2" presStyleCnt="0"/>
      <dgm:spPr/>
    </dgm:pt>
    <dgm:pt modelId="{85546651-7D07-4D38-83F2-5858F1A055F7}" type="pres">
      <dgm:prSet presAssocID="{C003032F-E190-416E-9788-A99F49E6AAD8}" presName="LevelTwoTextNode" presStyleLbl="node3" presStyleIdx="1" presStyleCnt="2">
        <dgm:presLayoutVars>
          <dgm:chPref val="3"/>
        </dgm:presLayoutVars>
      </dgm:prSet>
      <dgm:spPr/>
      <dgm:t>
        <a:bodyPr/>
        <a:lstStyle/>
        <a:p>
          <a:endParaRPr lang="en-US"/>
        </a:p>
      </dgm:t>
    </dgm:pt>
    <dgm:pt modelId="{F52E26A6-8205-4DAA-BE61-9F2662E6944A}" type="pres">
      <dgm:prSet presAssocID="{C003032F-E190-416E-9788-A99F49E6AAD8}" presName="level3hierChild" presStyleCnt="0"/>
      <dgm:spPr/>
    </dgm:pt>
  </dgm:ptLst>
  <dgm:cxnLst>
    <dgm:cxn modelId="{4F243FC6-6484-44EC-9C39-5BBDF378756B}" srcId="{D9794C90-2E36-42EB-A6AE-D5BF6E840865}" destId="{C003032F-E190-416E-9788-A99F49E6AAD8}" srcOrd="1" destOrd="0" parTransId="{0812B25B-A596-4333-8201-332B0FFAE871}" sibTransId="{8E618FDC-6847-414C-8D27-ABD8F3AA4118}"/>
    <dgm:cxn modelId="{046AE37E-C3B2-44DB-AA00-01603B1F36F3}" type="presOf" srcId="{584B2946-B250-421D-A42C-11BB0173AB1B}" destId="{E43F90CD-35D7-48EF-BA57-1925CA30953B}" srcOrd="0" destOrd="0" presId="urn:microsoft.com/office/officeart/2005/8/layout/hierarchy2"/>
    <dgm:cxn modelId="{70995C18-495E-4253-A502-D3B4B4B78030}" type="presOf" srcId="{0812B25B-A596-4333-8201-332B0FFAE871}" destId="{12DD9C9B-AB9A-4EAE-9B41-B312B9A9D559}" srcOrd="1" destOrd="0" presId="urn:microsoft.com/office/officeart/2005/8/layout/hierarchy2"/>
    <dgm:cxn modelId="{CF156E6C-D2E2-4A7B-AECD-45F97DA67D44}" type="presOf" srcId="{262C9FD8-9290-4B29-9712-680183FBE8DB}" destId="{475A630D-80C5-4C9D-B903-EF34BFD26B20}" srcOrd="0" destOrd="0" presId="urn:microsoft.com/office/officeart/2005/8/layout/hierarchy2"/>
    <dgm:cxn modelId="{78104CF2-6DC9-499A-9A5A-285D2F10BA88}" type="presOf" srcId="{262C9FD8-9290-4B29-9712-680183FBE8DB}" destId="{C75D4C7E-BF72-4624-B685-E5791934E324}" srcOrd="1" destOrd="0" presId="urn:microsoft.com/office/officeart/2005/8/layout/hierarchy2"/>
    <dgm:cxn modelId="{5DCCC93C-F64E-4B18-A6A4-A1E4240379A0}" srcId="{584B2946-B250-421D-A42C-11BB0173AB1B}" destId="{D9794C90-2E36-42EB-A6AE-D5BF6E840865}" srcOrd="2" destOrd="0" parTransId="{0F0B889C-35FB-4558-84F9-6DCCAF1E0C9E}" sibTransId="{26333C84-FFA6-4E2A-AD6B-D093C7CBD27A}"/>
    <dgm:cxn modelId="{3A2C084E-6F5F-45A5-9E2E-4BE391BC389B}" type="presOf" srcId="{5877E1A3-3DE5-4859-A2B4-1DE34E63D777}" destId="{605342A9-1973-43AC-ADD7-5E8483F6446F}" srcOrd="1" destOrd="0" presId="urn:microsoft.com/office/officeart/2005/8/layout/hierarchy2"/>
    <dgm:cxn modelId="{49127BA5-1F7E-46FD-BADC-AA8208D24631}" type="presOf" srcId="{0F0B889C-35FB-4558-84F9-6DCCAF1E0C9E}" destId="{A0E48627-3659-4C27-B401-60A3A76ED9E7}" srcOrd="1" destOrd="0" presId="urn:microsoft.com/office/officeart/2005/8/layout/hierarchy2"/>
    <dgm:cxn modelId="{ED3DE36E-9453-421A-BC52-FA3AACC48ECF}" srcId="{584B2946-B250-421D-A42C-11BB0173AB1B}" destId="{E78A4727-C960-4EA1-9EE0-2C6C8B457F70}" srcOrd="0" destOrd="0" parTransId="{262C9FD8-9290-4B29-9712-680183FBE8DB}" sibTransId="{6FCEA984-609F-4F8C-82F3-602CB07929D5}"/>
    <dgm:cxn modelId="{EBFD7A2F-965B-492B-B2B6-4F4DE1C6C14C}" type="presOf" srcId="{90DD1717-FE2A-4895-9DAE-5C61953B77ED}" destId="{40407210-D41E-413A-87AC-41E8BA17EA7C}" srcOrd="0" destOrd="0" presId="urn:microsoft.com/office/officeart/2005/8/layout/hierarchy2"/>
    <dgm:cxn modelId="{549708F0-663E-415C-96AF-E0D6A2BC6098}" srcId="{D9794C90-2E36-42EB-A6AE-D5BF6E840865}" destId="{C27EA05C-DA83-4129-B8C5-187A8EFEE9AA}" srcOrd="0" destOrd="0" parTransId="{5877E1A3-3DE5-4859-A2B4-1DE34E63D777}" sibTransId="{1A406E4F-8999-46A6-B41E-EA904A9E0CE1}"/>
    <dgm:cxn modelId="{89A82890-8E7A-4562-AE7C-351CC17298D9}" type="presOf" srcId="{E78A4727-C960-4EA1-9EE0-2C6C8B457F70}" destId="{6B03C8EA-35CA-4108-9BC6-8E052F57BCD8}" srcOrd="0" destOrd="0" presId="urn:microsoft.com/office/officeart/2005/8/layout/hierarchy2"/>
    <dgm:cxn modelId="{90ABAC60-A096-4F17-A2E5-DBDEFA60CFC5}" type="presOf" srcId="{90DD1717-FE2A-4895-9DAE-5C61953B77ED}" destId="{E3B59CAC-D774-4408-945A-655E887A1328}" srcOrd="1" destOrd="0" presId="urn:microsoft.com/office/officeart/2005/8/layout/hierarchy2"/>
    <dgm:cxn modelId="{5693CE0C-25F2-49BC-AE90-7FD2E17E477E}" srcId="{584B2946-B250-421D-A42C-11BB0173AB1B}" destId="{42F7916C-2752-45DB-A5BB-811000343F0A}" srcOrd="1" destOrd="0" parTransId="{90DD1717-FE2A-4895-9DAE-5C61953B77ED}" sibTransId="{04614399-B204-49B3-B9D6-7F5F7E157B00}"/>
    <dgm:cxn modelId="{1042A8CD-235E-4D37-96DA-86B8A6611647}" type="presOf" srcId="{5877E1A3-3DE5-4859-A2B4-1DE34E63D777}" destId="{8CFA3C00-2031-4EE2-A6A8-7ADB71CFE845}" srcOrd="0" destOrd="0" presId="urn:microsoft.com/office/officeart/2005/8/layout/hierarchy2"/>
    <dgm:cxn modelId="{3A256DFD-08AB-4B6D-98D5-703D38E3DC4F}" type="presOf" srcId="{D9794C90-2E36-42EB-A6AE-D5BF6E840865}" destId="{72344CEC-1915-4E82-91EB-E2C3A4276BCF}" srcOrd="0" destOrd="0" presId="urn:microsoft.com/office/officeart/2005/8/layout/hierarchy2"/>
    <dgm:cxn modelId="{B89F7C23-8C3B-4510-A781-18E3BB3EEC08}" type="presOf" srcId="{0812B25B-A596-4333-8201-332B0FFAE871}" destId="{58C52B99-1DC4-467F-BBAC-D64720239E8C}" srcOrd="0" destOrd="0" presId="urn:microsoft.com/office/officeart/2005/8/layout/hierarchy2"/>
    <dgm:cxn modelId="{ACA543BB-0D82-4C3E-AB5F-DD3601DB7776}" type="presOf" srcId="{C27EA05C-DA83-4129-B8C5-187A8EFEE9AA}" destId="{A077156A-2B74-43C2-9022-E005107E1C49}" srcOrd="0" destOrd="0" presId="urn:microsoft.com/office/officeart/2005/8/layout/hierarchy2"/>
    <dgm:cxn modelId="{1A82D5D6-9478-4B0E-AD1F-44B8DC85D27C}" type="presOf" srcId="{C003032F-E190-416E-9788-A99F49E6AAD8}" destId="{85546651-7D07-4D38-83F2-5858F1A055F7}" srcOrd="0" destOrd="0" presId="urn:microsoft.com/office/officeart/2005/8/layout/hierarchy2"/>
    <dgm:cxn modelId="{FE270F70-EA12-4483-8010-8FBE7197940E}" type="presOf" srcId="{0F0B889C-35FB-4558-84F9-6DCCAF1E0C9E}" destId="{05E85E7D-5B3A-4409-8A3C-5621C7DDDA0A}" srcOrd="0" destOrd="0" presId="urn:microsoft.com/office/officeart/2005/8/layout/hierarchy2"/>
    <dgm:cxn modelId="{2C71F083-24C0-4787-8237-C523BCAEA5A3}" srcId="{CFE02F0C-A172-4C00-A92B-F2E12C39C689}" destId="{584B2946-B250-421D-A42C-11BB0173AB1B}" srcOrd="0" destOrd="0" parTransId="{20B5A301-EF0C-4475-B2A3-0F11CE121CE6}" sibTransId="{7E6CBD78-75CB-4020-895C-83E808003FF1}"/>
    <dgm:cxn modelId="{F05D5520-F80A-4ACB-91A5-854F3C19A2B6}" type="presOf" srcId="{42F7916C-2752-45DB-A5BB-811000343F0A}" destId="{5DD26A96-94CB-4E55-BB11-9805655287FB}" srcOrd="0" destOrd="0" presId="urn:microsoft.com/office/officeart/2005/8/layout/hierarchy2"/>
    <dgm:cxn modelId="{428B5A75-A461-42FE-8827-F1C1CAB2937F}" type="presOf" srcId="{CFE02F0C-A172-4C00-A92B-F2E12C39C689}" destId="{47806E79-D06C-4555-A6E5-01FEEFFA2B4D}" srcOrd="0" destOrd="0" presId="urn:microsoft.com/office/officeart/2005/8/layout/hierarchy2"/>
    <dgm:cxn modelId="{AF74432C-B1BB-4BA2-B5A5-C909EF2E42F8}" type="presParOf" srcId="{47806E79-D06C-4555-A6E5-01FEEFFA2B4D}" destId="{1D01D60B-CF90-4174-A214-46A95A9A77C0}" srcOrd="0" destOrd="0" presId="urn:microsoft.com/office/officeart/2005/8/layout/hierarchy2"/>
    <dgm:cxn modelId="{F5054F86-4F3A-451B-A8AB-ADD394DDB9BE}" type="presParOf" srcId="{1D01D60B-CF90-4174-A214-46A95A9A77C0}" destId="{E43F90CD-35D7-48EF-BA57-1925CA30953B}" srcOrd="0" destOrd="0" presId="urn:microsoft.com/office/officeart/2005/8/layout/hierarchy2"/>
    <dgm:cxn modelId="{2FFA4A9C-F3DE-4E97-8CE2-0EC883A4C7D6}" type="presParOf" srcId="{1D01D60B-CF90-4174-A214-46A95A9A77C0}" destId="{86319AAB-4A44-49C9-A97D-80C521B04660}" srcOrd="1" destOrd="0" presId="urn:microsoft.com/office/officeart/2005/8/layout/hierarchy2"/>
    <dgm:cxn modelId="{A6AFB905-F7A1-400A-970D-18206FDC33F8}" type="presParOf" srcId="{86319AAB-4A44-49C9-A97D-80C521B04660}" destId="{475A630D-80C5-4C9D-B903-EF34BFD26B20}" srcOrd="0" destOrd="0" presId="urn:microsoft.com/office/officeart/2005/8/layout/hierarchy2"/>
    <dgm:cxn modelId="{A55F9E31-A3DE-4A71-97F3-3E4680E0B956}" type="presParOf" srcId="{475A630D-80C5-4C9D-B903-EF34BFD26B20}" destId="{C75D4C7E-BF72-4624-B685-E5791934E324}" srcOrd="0" destOrd="0" presId="urn:microsoft.com/office/officeart/2005/8/layout/hierarchy2"/>
    <dgm:cxn modelId="{4B33E6D5-D471-45CB-911A-4A9DAE4E9400}" type="presParOf" srcId="{86319AAB-4A44-49C9-A97D-80C521B04660}" destId="{473FC039-F5B8-4BD2-A662-788C3B5FBF4B}" srcOrd="1" destOrd="0" presId="urn:microsoft.com/office/officeart/2005/8/layout/hierarchy2"/>
    <dgm:cxn modelId="{FD582443-A5D9-4AB9-BA18-AF6CBCBD7D3C}" type="presParOf" srcId="{473FC039-F5B8-4BD2-A662-788C3B5FBF4B}" destId="{6B03C8EA-35CA-4108-9BC6-8E052F57BCD8}" srcOrd="0" destOrd="0" presId="urn:microsoft.com/office/officeart/2005/8/layout/hierarchy2"/>
    <dgm:cxn modelId="{AF05DEB3-515C-4FCE-9A6E-C1E3EE0A1787}" type="presParOf" srcId="{473FC039-F5B8-4BD2-A662-788C3B5FBF4B}" destId="{834A3A92-A6D2-43A1-88F5-48F5D7C54495}" srcOrd="1" destOrd="0" presId="urn:microsoft.com/office/officeart/2005/8/layout/hierarchy2"/>
    <dgm:cxn modelId="{C9E838D4-C097-4832-B8A7-6DD9F62B0479}" type="presParOf" srcId="{86319AAB-4A44-49C9-A97D-80C521B04660}" destId="{40407210-D41E-413A-87AC-41E8BA17EA7C}" srcOrd="2" destOrd="0" presId="urn:microsoft.com/office/officeart/2005/8/layout/hierarchy2"/>
    <dgm:cxn modelId="{DCC9210F-26C7-4BAA-86CB-299C02E857A7}" type="presParOf" srcId="{40407210-D41E-413A-87AC-41E8BA17EA7C}" destId="{E3B59CAC-D774-4408-945A-655E887A1328}" srcOrd="0" destOrd="0" presId="urn:microsoft.com/office/officeart/2005/8/layout/hierarchy2"/>
    <dgm:cxn modelId="{957711F3-2499-4CDF-82D6-2D2C71618EC0}" type="presParOf" srcId="{86319AAB-4A44-49C9-A97D-80C521B04660}" destId="{A310DE59-3A2C-4835-9FBF-2B8EA8598800}" srcOrd="3" destOrd="0" presId="urn:microsoft.com/office/officeart/2005/8/layout/hierarchy2"/>
    <dgm:cxn modelId="{DB47AE29-A457-4C49-88FA-1B564596788B}" type="presParOf" srcId="{A310DE59-3A2C-4835-9FBF-2B8EA8598800}" destId="{5DD26A96-94CB-4E55-BB11-9805655287FB}" srcOrd="0" destOrd="0" presId="urn:microsoft.com/office/officeart/2005/8/layout/hierarchy2"/>
    <dgm:cxn modelId="{CAFC67A0-8BA8-4E5E-8609-445E5BE1451F}" type="presParOf" srcId="{A310DE59-3A2C-4835-9FBF-2B8EA8598800}" destId="{64F98E9E-2165-4226-95AF-2D7A46D0A601}" srcOrd="1" destOrd="0" presId="urn:microsoft.com/office/officeart/2005/8/layout/hierarchy2"/>
    <dgm:cxn modelId="{6370A034-0D03-4F9C-88D4-FD293EAE9E90}" type="presParOf" srcId="{86319AAB-4A44-49C9-A97D-80C521B04660}" destId="{05E85E7D-5B3A-4409-8A3C-5621C7DDDA0A}" srcOrd="4" destOrd="0" presId="urn:microsoft.com/office/officeart/2005/8/layout/hierarchy2"/>
    <dgm:cxn modelId="{3923B44B-3F65-4C06-AB2B-8AC3DA722B72}" type="presParOf" srcId="{05E85E7D-5B3A-4409-8A3C-5621C7DDDA0A}" destId="{A0E48627-3659-4C27-B401-60A3A76ED9E7}" srcOrd="0" destOrd="0" presId="urn:microsoft.com/office/officeart/2005/8/layout/hierarchy2"/>
    <dgm:cxn modelId="{B6235352-1131-4DFB-B6DF-7C0742258FF9}" type="presParOf" srcId="{86319AAB-4A44-49C9-A97D-80C521B04660}" destId="{60637783-5862-45E9-A559-563C4CCE34EB}" srcOrd="5" destOrd="0" presId="urn:microsoft.com/office/officeart/2005/8/layout/hierarchy2"/>
    <dgm:cxn modelId="{F7528E80-0ABB-4190-9404-58CD8837C3F4}" type="presParOf" srcId="{60637783-5862-45E9-A559-563C4CCE34EB}" destId="{72344CEC-1915-4E82-91EB-E2C3A4276BCF}" srcOrd="0" destOrd="0" presId="urn:microsoft.com/office/officeart/2005/8/layout/hierarchy2"/>
    <dgm:cxn modelId="{96D743D5-8DE7-4044-BDBC-B2573A74C9D0}" type="presParOf" srcId="{60637783-5862-45E9-A559-563C4CCE34EB}" destId="{2F274EB3-FAC5-4F9C-B893-71258C18FC0B}" srcOrd="1" destOrd="0" presId="urn:microsoft.com/office/officeart/2005/8/layout/hierarchy2"/>
    <dgm:cxn modelId="{A7366A23-497C-4BF5-B8A7-BA75AC45304E}" type="presParOf" srcId="{2F274EB3-FAC5-4F9C-B893-71258C18FC0B}" destId="{8CFA3C00-2031-4EE2-A6A8-7ADB71CFE845}" srcOrd="0" destOrd="0" presId="urn:microsoft.com/office/officeart/2005/8/layout/hierarchy2"/>
    <dgm:cxn modelId="{4E2C7CEE-AA63-4DDF-9005-4E90A026ACD6}" type="presParOf" srcId="{8CFA3C00-2031-4EE2-A6A8-7ADB71CFE845}" destId="{605342A9-1973-43AC-ADD7-5E8483F6446F}" srcOrd="0" destOrd="0" presId="urn:microsoft.com/office/officeart/2005/8/layout/hierarchy2"/>
    <dgm:cxn modelId="{F79CADAA-B55F-4036-BBF4-F21ED3CDB2BB}" type="presParOf" srcId="{2F274EB3-FAC5-4F9C-B893-71258C18FC0B}" destId="{278EACFB-31EC-40C0-9266-4329C766A324}" srcOrd="1" destOrd="0" presId="urn:microsoft.com/office/officeart/2005/8/layout/hierarchy2"/>
    <dgm:cxn modelId="{B71DED9A-7B9D-4F0E-940B-EE28FCE3B7BD}" type="presParOf" srcId="{278EACFB-31EC-40C0-9266-4329C766A324}" destId="{A077156A-2B74-43C2-9022-E005107E1C49}" srcOrd="0" destOrd="0" presId="urn:microsoft.com/office/officeart/2005/8/layout/hierarchy2"/>
    <dgm:cxn modelId="{C249B10B-079F-447A-8DDF-1F180CD01C11}" type="presParOf" srcId="{278EACFB-31EC-40C0-9266-4329C766A324}" destId="{C55C0764-28DA-43DF-AD7E-9CBA57893C2E}" srcOrd="1" destOrd="0" presId="urn:microsoft.com/office/officeart/2005/8/layout/hierarchy2"/>
    <dgm:cxn modelId="{7EDA8D25-776A-4D24-B62F-242AD3A74C13}" type="presParOf" srcId="{2F274EB3-FAC5-4F9C-B893-71258C18FC0B}" destId="{58C52B99-1DC4-467F-BBAC-D64720239E8C}" srcOrd="2" destOrd="0" presId="urn:microsoft.com/office/officeart/2005/8/layout/hierarchy2"/>
    <dgm:cxn modelId="{05CB383D-630C-4EF4-875C-C0719C4BC9C4}" type="presParOf" srcId="{58C52B99-1DC4-467F-BBAC-D64720239E8C}" destId="{12DD9C9B-AB9A-4EAE-9B41-B312B9A9D559}" srcOrd="0" destOrd="0" presId="urn:microsoft.com/office/officeart/2005/8/layout/hierarchy2"/>
    <dgm:cxn modelId="{3D98A8ED-BC7B-42A8-8CA1-F60FF002A4E6}" type="presParOf" srcId="{2F274EB3-FAC5-4F9C-B893-71258C18FC0B}" destId="{449EBC47-7AE4-4E7F-B376-4DAC9449DA99}" srcOrd="3" destOrd="0" presId="urn:microsoft.com/office/officeart/2005/8/layout/hierarchy2"/>
    <dgm:cxn modelId="{C72C15A6-B380-42A6-81E4-CDCCA42A315A}" type="presParOf" srcId="{449EBC47-7AE4-4E7F-B376-4DAC9449DA99}" destId="{85546651-7D07-4D38-83F2-5858F1A055F7}" srcOrd="0" destOrd="0" presId="urn:microsoft.com/office/officeart/2005/8/layout/hierarchy2"/>
    <dgm:cxn modelId="{02990078-BEAE-46E4-97A8-C082EC4924B4}" type="presParOf" srcId="{449EBC47-7AE4-4E7F-B376-4DAC9449DA99}" destId="{F52E26A6-8205-4DAA-BE61-9F2662E6944A}"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2E57A-EC73-4D68-BC13-A04532F6566B}">
      <dsp:nvSpPr>
        <dsp:cNvPr id="0" name=""/>
        <dsp:cNvSpPr/>
      </dsp:nvSpPr>
      <dsp:spPr>
        <a:xfrm>
          <a:off x="6012240" y="2852490"/>
          <a:ext cx="554932" cy="2755916"/>
        </a:xfrm>
        <a:custGeom>
          <a:avLst/>
          <a:gdLst/>
          <a:ahLst/>
          <a:cxnLst/>
          <a:rect l="0" t="0" r="0" b="0"/>
          <a:pathLst>
            <a:path>
              <a:moveTo>
                <a:pt x="0" y="0"/>
              </a:moveTo>
              <a:lnTo>
                <a:pt x="0" y="2755916"/>
              </a:lnTo>
              <a:lnTo>
                <a:pt x="554932" y="2755916"/>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5FF25C8-280F-46A4-BBCF-4C51998B0639}">
      <dsp:nvSpPr>
        <dsp:cNvPr id="0" name=""/>
        <dsp:cNvSpPr/>
      </dsp:nvSpPr>
      <dsp:spPr>
        <a:xfrm>
          <a:off x="6012240" y="2852490"/>
          <a:ext cx="554932" cy="1083522"/>
        </a:xfrm>
        <a:custGeom>
          <a:avLst/>
          <a:gdLst/>
          <a:ahLst/>
          <a:cxnLst/>
          <a:rect l="0" t="0" r="0" b="0"/>
          <a:pathLst>
            <a:path>
              <a:moveTo>
                <a:pt x="0" y="0"/>
              </a:moveTo>
              <a:lnTo>
                <a:pt x="0" y="1083522"/>
              </a:lnTo>
              <a:lnTo>
                <a:pt x="554932" y="1083522"/>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DF6E419-A394-4792-8D05-9B616E4300EC}">
      <dsp:nvSpPr>
        <dsp:cNvPr id="0" name=""/>
        <dsp:cNvSpPr/>
      </dsp:nvSpPr>
      <dsp:spPr>
        <a:xfrm>
          <a:off x="5257800" y="1180096"/>
          <a:ext cx="2234259" cy="494651"/>
        </a:xfrm>
        <a:custGeom>
          <a:avLst/>
          <a:gdLst/>
          <a:ahLst/>
          <a:cxnLst/>
          <a:rect l="0" t="0" r="0" b="0"/>
          <a:pathLst>
            <a:path>
              <a:moveTo>
                <a:pt x="0" y="0"/>
              </a:moveTo>
              <a:lnTo>
                <a:pt x="0" y="247325"/>
              </a:lnTo>
              <a:lnTo>
                <a:pt x="2234259" y="247325"/>
              </a:lnTo>
              <a:lnTo>
                <a:pt x="2234259" y="494651"/>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88640B-95E1-4EE8-9FEA-ACB99C1FE074}">
      <dsp:nvSpPr>
        <dsp:cNvPr id="0" name=""/>
        <dsp:cNvSpPr/>
      </dsp:nvSpPr>
      <dsp:spPr>
        <a:xfrm>
          <a:off x="3160700" y="1180096"/>
          <a:ext cx="2097099" cy="494651"/>
        </a:xfrm>
        <a:custGeom>
          <a:avLst/>
          <a:gdLst/>
          <a:ahLst/>
          <a:cxnLst/>
          <a:rect l="0" t="0" r="0" b="0"/>
          <a:pathLst>
            <a:path>
              <a:moveTo>
                <a:pt x="2097099" y="0"/>
              </a:moveTo>
              <a:lnTo>
                <a:pt x="2097099" y="247325"/>
              </a:lnTo>
              <a:lnTo>
                <a:pt x="0" y="247325"/>
              </a:lnTo>
              <a:lnTo>
                <a:pt x="0" y="494651"/>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8DFF4F-F0FD-464B-BC8D-87C98163F76E}">
      <dsp:nvSpPr>
        <dsp:cNvPr id="0" name=""/>
        <dsp:cNvSpPr/>
      </dsp:nvSpPr>
      <dsp:spPr>
        <a:xfrm>
          <a:off x="3203947" y="2354"/>
          <a:ext cx="4107705" cy="1177742"/>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Heavy" panose="020B0903020102020204" pitchFamily="34" charset="0"/>
            </a:rPr>
            <a:t>Financial Market</a:t>
          </a:r>
          <a:endParaRPr lang="en-US" sz="3600" kern="1200" dirty="0">
            <a:latin typeface="Franklin Gothic Heavy" panose="020B0903020102020204" pitchFamily="34" charset="0"/>
          </a:endParaRPr>
        </a:p>
      </dsp:txBody>
      <dsp:txXfrm>
        <a:off x="3203947" y="2354"/>
        <a:ext cx="4107705" cy="1177742"/>
      </dsp:txXfrm>
    </dsp:sp>
    <dsp:sp modelId="{B3CF5EFF-E956-47E4-A010-C402D7FE2ED7}">
      <dsp:nvSpPr>
        <dsp:cNvPr id="0" name=""/>
        <dsp:cNvSpPr/>
      </dsp:nvSpPr>
      <dsp:spPr>
        <a:xfrm>
          <a:off x="1173767" y="1674748"/>
          <a:ext cx="3973866" cy="1177742"/>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Heavy" panose="020B0903020102020204" pitchFamily="34" charset="0"/>
            </a:rPr>
            <a:t>Money Market</a:t>
          </a:r>
        </a:p>
      </dsp:txBody>
      <dsp:txXfrm>
        <a:off x="1173767" y="1674748"/>
        <a:ext cx="3973866" cy="1177742"/>
      </dsp:txXfrm>
    </dsp:sp>
    <dsp:sp modelId="{96789728-D549-4373-937D-63D0D2C099CD}">
      <dsp:nvSpPr>
        <dsp:cNvPr id="0" name=""/>
        <dsp:cNvSpPr/>
      </dsp:nvSpPr>
      <dsp:spPr>
        <a:xfrm>
          <a:off x="5642285" y="1674748"/>
          <a:ext cx="3699546" cy="1177742"/>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Heavy" panose="020B0903020102020204" pitchFamily="34" charset="0"/>
            </a:rPr>
            <a:t>Capital Market</a:t>
          </a:r>
          <a:endParaRPr lang="en-US" sz="3600" kern="1200" dirty="0">
            <a:latin typeface="Franklin Gothic Heavy" panose="020B0903020102020204" pitchFamily="34" charset="0"/>
          </a:endParaRPr>
        </a:p>
      </dsp:txBody>
      <dsp:txXfrm>
        <a:off x="5642285" y="1674748"/>
        <a:ext cx="3699546" cy="1177742"/>
      </dsp:txXfrm>
    </dsp:sp>
    <dsp:sp modelId="{64197F07-8635-4222-99BA-82519BE2A513}">
      <dsp:nvSpPr>
        <dsp:cNvPr id="0" name=""/>
        <dsp:cNvSpPr/>
      </dsp:nvSpPr>
      <dsp:spPr>
        <a:xfrm>
          <a:off x="6567172" y="3347141"/>
          <a:ext cx="2355484" cy="1177742"/>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Heavy" panose="020B0903020102020204" pitchFamily="34" charset="0"/>
            </a:rPr>
            <a:t>Primary</a:t>
          </a:r>
          <a:endParaRPr lang="en-US" sz="3600" kern="1200" dirty="0">
            <a:latin typeface="Franklin Gothic Heavy" panose="020B0903020102020204" pitchFamily="34" charset="0"/>
          </a:endParaRPr>
        </a:p>
      </dsp:txBody>
      <dsp:txXfrm>
        <a:off x="6567172" y="3347141"/>
        <a:ext cx="2355484" cy="1177742"/>
      </dsp:txXfrm>
    </dsp:sp>
    <dsp:sp modelId="{79C4E884-41B2-4325-B9BC-BA595654B76D}">
      <dsp:nvSpPr>
        <dsp:cNvPr id="0" name=""/>
        <dsp:cNvSpPr/>
      </dsp:nvSpPr>
      <dsp:spPr>
        <a:xfrm>
          <a:off x="6567172" y="5019535"/>
          <a:ext cx="2355484" cy="1177742"/>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Heavy" panose="020B0903020102020204" pitchFamily="34" charset="0"/>
            </a:rPr>
            <a:t>Secondary</a:t>
          </a:r>
          <a:endParaRPr lang="en-US" sz="3600" kern="1200" dirty="0">
            <a:latin typeface="Franklin Gothic Heavy" panose="020B0903020102020204" pitchFamily="34" charset="0"/>
          </a:endParaRPr>
        </a:p>
      </dsp:txBody>
      <dsp:txXfrm>
        <a:off x="6567172" y="5019535"/>
        <a:ext cx="2355484" cy="11777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2E57A-EC73-4D68-BC13-A04532F6566B}">
      <dsp:nvSpPr>
        <dsp:cNvPr id="0" name=""/>
        <dsp:cNvSpPr/>
      </dsp:nvSpPr>
      <dsp:spPr>
        <a:xfrm>
          <a:off x="6012240" y="2852490"/>
          <a:ext cx="554932" cy="2755916"/>
        </a:xfrm>
        <a:custGeom>
          <a:avLst/>
          <a:gdLst/>
          <a:ahLst/>
          <a:cxnLst/>
          <a:rect l="0" t="0" r="0" b="0"/>
          <a:pathLst>
            <a:path>
              <a:moveTo>
                <a:pt x="0" y="0"/>
              </a:moveTo>
              <a:lnTo>
                <a:pt x="0" y="2755916"/>
              </a:lnTo>
              <a:lnTo>
                <a:pt x="554932" y="2755916"/>
              </a:lnTo>
            </a:path>
          </a:pathLst>
        </a:custGeom>
        <a:noFill/>
        <a:ln w="9525"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5FF25C8-280F-46A4-BBCF-4C51998B0639}">
      <dsp:nvSpPr>
        <dsp:cNvPr id="0" name=""/>
        <dsp:cNvSpPr/>
      </dsp:nvSpPr>
      <dsp:spPr>
        <a:xfrm>
          <a:off x="6012240" y="2852490"/>
          <a:ext cx="554932" cy="1083522"/>
        </a:xfrm>
        <a:custGeom>
          <a:avLst/>
          <a:gdLst/>
          <a:ahLst/>
          <a:cxnLst/>
          <a:rect l="0" t="0" r="0" b="0"/>
          <a:pathLst>
            <a:path>
              <a:moveTo>
                <a:pt x="0" y="0"/>
              </a:moveTo>
              <a:lnTo>
                <a:pt x="0" y="1083522"/>
              </a:lnTo>
              <a:lnTo>
                <a:pt x="554932" y="1083522"/>
              </a:lnTo>
            </a:path>
          </a:pathLst>
        </a:custGeom>
        <a:noFill/>
        <a:ln w="9525"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DF6E419-A394-4792-8D05-9B616E4300EC}">
      <dsp:nvSpPr>
        <dsp:cNvPr id="0" name=""/>
        <dsp:cNvSpPr/>
      </dsp:nvSpPr>
      <dsp:spPr>
        <a:xfrm>
          <a:off x="5257800" y="1180096"/>
          <a:ext cx="2234259" cy="494651"/>
        </a:xfrm>
        <a:custGeom>
          <a:avLst/>
          <a:gdLst/>
          <a:ahLst/>
          <a:cxnLst/>
          <a:rect l="0" t="0" r="0" b="0"/>
          <a:pathLst>
            <a:path>
              <a:moveTo>
                <a:pt x="0" y="0"/>
              </a:moveTo>
              <a:lnTo>
                <a:pt x="0" y="247325"/>
              </a:lnTo>
              <a:lnTo>
                <a:pt x="2234259" y="247325"/>
              </a:lnTo>
              <a:lnTo>
                <a:pt x="2234259" y="494651"/>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88640B-95E1-4EE8-9FEA-ACB99C1FE074}">
      <dsp:nvSpPr>
        <dsp:cNvPr id="0" name=""/>
        <dsp:cNvSpPr/>
      </dsp:nvSpPr>
      <dsp:spPr>
        <a:xfrm>
          <a:off x="3160700" y="1180096"/>
          <a:ext cx="2097099" cy="494651"/>
        </a:xfrm>
        <a:custGeom>
          <a:avLst/>
          <a:gdLst/>
          <a:ahLst/>
          <a:cxnLst/>
          <a:rect l="0" t="0" r="0" b="0"/>
          <a:pathLst>
            <a:path>
              <a:moveTo>
                <a:pt x="2097099" y="0"/>
              </a:moveTo>
              <a:lnTo>
                <a:pt x="2097099" y="247325"/>
              </a:lnTo>
              <a:lnTo>
                <a:pt x="0" y="247325"/>
              </a:lnTo>
              <a:lnTo>
                <a:pt x="0" y="494651"/>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8DFF4F-F0FD-464B-BC8D-87C98163F76E}">
      <dsp:nvSpPr>
        <dsp:cNvPr id="0" name=""/>
        <dsp:cNvSpPr/>
      </dsp:nvSpPr>
      <dsp:spPr>
        <a:xfrm>
          <a:off x="3203947" y="2354"/>
          <a:ext cx="4107705" cy="1177742"/>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smtClean="0">
              <a:latin typeface="Franklin Gothic Heavy" panose="020B0903020102020204" pitchFamily="34" charset="0"/>
            </a:rPr>
            <a:t>Financial Market</a:t>
          </a:r>
          <a:endParaRPr lang="en-US" sz="3600" kern="1200" dirty="0">
            <a:latin typeface="Franklin Gothic Heavy" panose="020B0903020102020204" pitchFamily="34" charset="0"/>
          </a:endParaRPr>
        </a:p>
      </dsp:txBody>
      <dsp:txXfrm>
        <a:off x="3203947" y="2354"/>
        <a:ext cx="4107705" cy="1177742"/>
      </dsp:txXfrm>
    </dsp:sp>
    <dsp:sp modelId="{B3CF5EFF-E956-47E4-A010-C402D7FE2ED7}">
      <dsp:nvSpPr>
        <dsp:cNvPr id="0" name=""/>
        <dsp:cNvSpPr/>
      </dsp:nvSpPr>
      <dsp:spPr>
        <a:xfrm>
          <a:off x="1173767" y="1674748"/>
          <a:ext cx="3973866" cy="1177742"/>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smtClean="0">
              <a:latin typeface="Franklin Gothic Heavy" panose="020B0903020102020204" pitchFamily="34" charset="0"/>
            </a:rPr>
            <a:t>Money Market</a:t>
          </a:r>
          <a:endParaRPr lang="en-US" sz="3600" kern="1200" dirty="0" smtClean="0">
            <a:latin typeface="Franklin Gothic Heavy" panose="020B0903020102020204" pitchFamily="34" charset="0"/>
          </a:endParaRPr>
        </a:p>
      </dsp:txBody>
      <dsp:txXfrm>
        <a:off x="1173767" y="1674748"/>
        <a:ext cx="3973866" cy="1177742"/>
      </dsp:txXfrm>
    </dsp:sp>
    <dsp:sp modelId="{96789728-D549-4373-937D-63D0D2C099CD}">
      <dsp:nvSpPr>
        <dsp:cNvPr id="0" name=""/>
        <dsp:cNvSpPr/>
      </dsp:nvSpPr>
      <dsp:spPr>
        <a:xfrm>
          <a:off x="5642285" y="1674748"/>
          <a:ext cx="3699546" cy="1177742"/>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smtClean="0">
              <a:latin typeface="Franklin Gothic Heavy" panose="020B0903020102020204" pitchFamily="34" charset="0"/>
            </a:rPr>
            <a:t>Capital Market</a:t>
          </a:r>
          <a:endParaRPr lang="en-US" sz="3600" kern="1200" dirty="0">
            <a:latin typeface="Franklin Gothic Heavy" panose="020B0903020102020204" pitchFamily="34" charset="0"/>
          </a:endParaRPr>
        </a:p>
      </dsp:txBody>
      <dsp:txXfrm>
        <a:off x="5642285" y="1674748"/>
        <a:ext cx="3699546" cy="1177742"/>
      </dsp:txXfrm>
    </dsp:sp>
    <dsp:sp modelId="{64197F07-8635-4222-99BA-82519BE2A513}">
      <dsp:nvSpPr>
        <dsp:cNvPr id="0" name=""/>
        <dsp:cNvSpPr/>
      </dsp:nvSpPr>
      <dsp:spPr>
        <a:xfrm>
          <a:off x="6567172" y="3347141"/>
          <a:ext cx="2355484" cy="1177742"/>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smtClean="0">
              <a:latin typeface="Franklin Gothic Heavy" panose="020B0903020102020204" pitchFamily="34" charset="0"/>
            </a:rPr>
            <a:t>Primary</a:t>
          </a:r>
          <a:endParaRPr lang="en-US" sz="3600" kern="1200" dirty="0">
            <a:latin typeface="Franklin Gothic Heavy" panose="020B0903020102020204" pitchFamily="34" charset="0"/>
          </a:endParaRPr>
        </a:p>
      </dsp:txBody>
      <dsp:txXfrm>
        <a:off x="6567172" y="3347141"/>
        <a:ext cx="2355484" cy="1177742"/>
      </dsp:txXfrm>
    </dsp:sp>
    <dsp:sp modelId="{79C4E884-41B2-4325-B9BC-BA595654B76D}">
      <dsp:nvSpPr>
        <dsp:cNvPr id="0" name=""/>
        <dsp:cNvSpPr/>
      </dsp:nvSpPr>
      <dsp:spPr>
        <a:xfrm>
          <a:off x="6567172" y="5019535"/>
          <a:ext cx="2355484" cy="1177742"/>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smtClean="0">
              <a:latin typeface="Franklin Gothic Heavy" panose="020B0903020102020204" pitchFamily="34" charset="0"/>
            </a:rPr>
            <a:t>Secondary</a:t>
          </a:r>
          <a:endParaRPr lang="en-US" sz="3600" kern="1200" dirty="0">
            <a:latin typeface="Franklin Gothic Heavy" panose="020B0903020102020204" pitchFamily="34" charset="0"/>
          </a:endParaRPr>
        </a:p>
      </dsp:txBody>
      <dsp:txXfrm>
        <a:off x="6567172" y="5019535"/>
        <a:ext cx="2355484" cy="11777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6FFBA-6C58-4AB4-B188-BF1A40DC9986}">
      <dsp:nvSpPr>
        <dsp:cNvPr id="0" name=""/>
        <dsp:cNvSpPr/>
      </dsp:nvSpPr>
      <dsp:spPr>
        <a:xfrm>
          <a:off x="3070" y="1450236"/>
          <a:ext cx="2863864" cy="236208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244600">
            <a:lnSpc>
              <a:spcPct val="90000"/>
            </a:lnSpc>
            <a:spcBef>
              <a:spcPct val="0"/>
            </a:spcBef>
            <a:spcAft>
              <a:spcPct val="15000"/>
            </a:spcAft>
            <a:buChar char="••"/>
          </a:pPr>
          <a:r>
            <a:rPr lang="en-US" sz="2800" kern="1200" smtClean="0">
              <a:solidFill>
                <a:schemeClr val="tx1"/>
              </a:solidFill>
              <a:latin typeface="Arial Black" panose="020B0A04020102020204" pitchFamily="34" charset="0"/>
            </a:rPr>
            <a:t>CSDL</a:t>
          </a:r>
          <a:endParaRPr lang="en-US" sz="2800" kern="1200">
            <a:solidFill>
              <a:schemeClr val="tx1"/>
            </a:solidFill>
            <a:latin typeface="Arial Black" panose="020B0A04020102020204" pitchFamily="34" charset="0"/>
          </a:endParaRPr>
        </a:p>
        <a:p>
          <a:pPr marL="285750" lvl="1" indent="-285750" algn="l" defTabSz="1244600">
            <a:lnSpc>
              <a:spcPct val="90000"/>
            </a:lnSpc>
            <a:spcBef>
              <a:spcPct val="0"/>
            </a:spcBef>
            <a:spcAft>
              <a:spcPct val="15000"/>
            </a:spcAft>
            <a:buChar char="••"/>
          </a:pPr>
          <a:r>
            <a:rPr lang="en-US" sz="2800" b="1" kern="1200" dirty="0" smtClean="0">
              <a:solidFill>
                <a:schemeClr val="tx1"/>
              </a:solidFill>
              <a:latin typeface="Arial Black" panose="020B0A04020102020204" pitchFamily="34" charset="0"/>
            </a:rPr>
            <a:t>NSDL</a:t>
          </a:r>
          <a:endParaRPr lang="en-US" sz="2800" b="1" kern="1200" dirty="0">
            <a:solidFill>
              <a:schemeClr val="tx1"/>
            </a:solidFill>
            <a:latin typeface="Arial Black" panose="020B0A04020102020204" pitchFamily="34" charset="0"/>
          </a:endParaRPr>
        </a:p>
      </dsp:txBody>
      <dsp:txXfrm>
        <a:off x="57428" y="1504594"/>
        <a:ext cx="2755148" cy="1747211"/>
      </dsp:txXfrm>
    </dsp:sp>
    <dsp:sp modelId="{18ED34FA-D4EC-4575-93F7-321C887E7B71}">
      <dsp:nvSpPr>
        <dsp:cNvPr id="0" name=""/>
        <dsp:cNvSpPr/>
      </dsp:nvSpPr>
      <dsp:spPr>
        <a:xfrm>
          <a:off x="1677629" y="2149095"/>
          <a:ext cx="3153146" cy="3153146"/>
        </a:xfrm>
        <a:prstGeom prst="leftCircularArrow">
          <a:avLst>
            <a:gd name="adj1" fmla="val 3208"/>
            <a:gd name="adj2" fmla="val 395236"/>
            <a:gd name="adj3" fmla="val 2516167"/>
            <a:gd name="adj4" fmla="val 9369910"/>
            <a:gd name="adj5" fmla="val 3742"/>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6ABF4E17-9A45-4041-94F1-02ED18DD0FD0}">
      <dsp:nvSpPr>
        <dsp:cNvPr id="0" name=""/>
        <dsp:cNvSpPr/>
      </dsp:nvSpPr>
      <dsp:spPr>
        <a:xfrm>
          <a:off x="639484" y="3306164"/>
          <a:ext cx="2545657" cy="1012323"/>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latin typeface="Arial Black" panose="020B0A04020102020204" pitchFamily="34" charset="0"/>
            </a:rPr>
            <a:t>Depository</a:t>
          </a:r>
          <a:endParaRPr lang="en-US" sz="2800" kern="1200" dirty="0">
            <a:solidFill>
              <a:schemeClr val="tx1"/>
            </a:solidFill>
            <a:latin typeface="Arial Black" panose="020B0A04020102020204" pitchFamily="34" charset="0"/>
          </a:endParaRPr>
        </a:p>
      </dsp:txBody>
      <dsp:txXfrm>
        <a:off x="669134" y="3335814"/>
        <a:ext cx="2486357" cy="953023"/>
      </dsp:txXfrm>
    </dsp:sp>
    <dsp:sp modelId="{764FBC82-4D6E-4249-AAE2-8F30429BDCA9}">
      <dsp:nvSpPr>
        <dsp:cNvPr id="0" name=""/>
        <dsp:cNvSpPr/>
      </dsp:nvSpPr>
      <dsp:spPr>
        <a:xfrm>
          <a:off x="3639328" y="1706158"/>
          <a:ext cx="2863864" cy="236208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727682"/>
              <a:satOff val="-41964"/>
              <a:lumOff val="4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244600">
            <a:lnSpc>
              <a:spcPct val="90000"/>
            </a:lnSpc>
            <a:spcBef>
              <a:spcPct val="0"/>
            </a:spcBef>
            <a:spcAft>
              <a:spcPct val="15000"/>
            </a:spcAft>
            <a:buChar char="••"/>
          </a:pPr>
          <a:r>
            <a:rPr lang="en-US" sz="2800" kern="1200" smtClean="0">
              <a:solidFill>
                <a:schemeClr val="tx1"/>
              </a:solidFill>
              <a:latin typeface="Arial Black" panose="020B0A04020102020204" pitchFamily="34" charset="0"/>
            </a:rPr>
            <a:t>SBI</a:t>
          </a:r>
          <a:endParaRPr lang="en-US" sz="2800" kern="1200">
            <a:solidFill>
              <a:schemeClr val="tx1"/>
            </a:solidFill>
            <a:latin typeface="Arial Black" panose="020B0A04020102020204" pitchFamily="34" charset="0"/>
          </a:endParaRPr>
        </a:p>
        <a:p>
          <a:pPr marL="285750" lvl="1" indent="-285750" algn="l" defTabSz="1244600">
            <a:lnSpc>
              <a:spcPct val="90000"/>
            </a:lnSpc>
            <a:spcBef>
              <a:spcPct val="0"/>
            </a:spcBef>
            <a:spcAft>
              <a:spcPct val="15000"/>
            </a:spcAft>
            <a:buChar char="••"/>
          </a:pPr>
          <a:r>
            <a:rPr lang="en-US" sz="2800" kern="1200" dirty="0" smtClean="0">
              <a:solidFill>
                <a:schemeClr val="tx1"/>
              </a:solidFill>
              <a:latin typeface="Arial Black" panose="020B0A04020102020204" pitchFamily="34" charset="0"/>
            </a:rPr>
            <a:t>HDFC</a:t>
          </a:r>
          <a:endParaRPr lang="en-US" sz="2800" kern="1200" dirty="0">
            <a:solidFill>
              <a:schemeClr val="tx1"/>
            </a:solidFill>
            <a:latin typeface="Arial Black" panose="020B0A04020102020204" pitchFamily="34" charset="0"/>
          </a:endParaRPr>
        </a:p>
        <a:p>
          <a:pPr marL="285750" lvl="1" indent="-285750" algn="l" defTabSz="1244600">
            <a:lnSpc>
              <a:spcPct val="90000"/>
            </a:lnSpc>
            <a:spcBef>
              <a:spcPct val="0"/>
            </a:spcBef>
            <a:spcAft>
              <a:spcPct val="15000"/>
            </a:spcAft>
            <a:buChar char="••"/>
          </a:pPr>
          <a:r>
            <a:rPr lang="en-US" sz="2800" kern="1200" smtClean="0">
              <a:solidFill>
                <a:schemeClr val="tx1"/>
              </a:solidFill>
              <a:latin typeface="Arial Black" panose="020B0A04020102020204" pitchFamily="34" charset="0"/>
            </a:rPr>
            <a:t>ICICI</a:t>
          </a:r>
          <a:endParaRPr lang="en-US" sz="2800" kern="1200">
            <a:solidFill>
              <a:schemeClr val="tx1"/>
            </a:solidFill>
            <a:latin typeface="Arial Black" panose="020B0A04020102020204" pitchFamily="34" charset="0"/>
          </a:endParaRPr>
        </a:p>
      </dsp:txBody>
      <dsp:txXfrm>
        <a:off x="3693686" y="2266678"/>
        <a:ext cx="2755148" cy="1747211"/>
      </dsp:txXfrm>
    </dsp:sp>
    <dsp:sp modelId="{4DC88FB3-2E88-40DC-95D6-46359DE12711}">
      <dsp:nvSpPr>
        <dsp:cNvPr id="0" name=""/>
        <dsp:cNvSpPr/>
      </dsp:nvSpPr>
      <dsp:spPr>
        <a:xfrm>
          <a:off x="5209342" y="-75322"/>
          <a:ext cx="3539581" cy="3539581"/>
        </a:xfrm>
        <a:prstGeom prst="circularArrow">
          <a:avLst>
            <a:gd name="adj1" fmla="val 2857"/>
            <a:gd name="adj2" fmla="val 349196"/>
            <a:gd name="adj3" fmla="val 19638543"/>
            <a:gd name="adj4" fmla="val 12738761"/>
            <a:gd name="adj5" fmla="val 3334"/>
          </a:avLst>
        </a:prstGeom>
        <a:solidFill>
          <a:schemeClr val="accent2">
            <a:hueOff val="-1455363"/>
            <a:satOff val="-83928"/>
            <a:lumOff val="8628"/>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A1E10F6B-A002-4166-8EEF-60620D828D4C}">
      <dsp:nvSpPr>
        <dsp:cNvPr id="0" name=""/>
        <dsp:cNvSpPr/>
      </dsp:nvSpPr>
      <dsp:spPr>
        <a:xfrm>
          <a:off x="4303178" y="807013"/>
          <a:ext cx="2545657" cy="1560568"/>
        </a:xfrm>
        <a:prstGeom prst="roundRect">
          <a:avLst>
            <a:gd name="adj" fmla="val 10000"/>
          </a:avLst>
        </a:prstGeom>
        <a:solidFill>
          <a:schemeClr val="accent2">
            <a:hueOff val="-727682"/>
            <a:satOff val="-41964"/>
            <a:lumOff val="431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latin typeface="Arial Black" panose="020B0A04020102020204" pitchFamily="34" charset="0"/>
            </a:rPr>
            <a:t>Dep.</a:t>
          </a:r>
        </a:p>
        <a:p>
          <a:pPr lvl="0" algn="ctr" defTabSz="1244600">
            <a:lnSpc>
              <a:spcPct val="90000"/>
            </a:lnSpc>
            <a:spcBef>
              <a:spcPct val="0"/>
            </a:spcBef>
            <a:spcAft>
              <a:spcPct val="35000"/>
            </a:spcAft>
          </a:pPr>
          <a:r>
            <a:rPr lang="en-US" sz="2800" kern="1200" dirty="0" smtClean="0">
              <a:solidFill>
                <a:schemeClr val="tx1"/>
              </a:solidFill>
              <a:latin typeface="Arial Black" panose="020B0A04020102020204" pitchFamily="34" charset="0"/>
            </a:rPr>
            <a:t>Participant</a:t>
          </a:r>
          <a:endParaRPr lang="en-US" sz="2800" kern="1200" dirty="0">
            <a:solidFill>
              <a:schemeClr val="tx1"/>
            </a:solidFill>
            <a:latin typeface="Arial Black" panose="020B0A04020102020204" pitchFamily="34" charset="0"/>
          </a:endParaRPr>
        </a:p>
      </dsp:txBody>
      <dsp:txXfrm>
        <a:off x="4348885" y="852720"/>
        <a:ext cx="2454243" cy="1469154"/>
      </dsp:txXfrm>
    </dsp:sp>
    <dsp:sp modelId="{281DAC36-EBD2-4B37-9E3F-A8ECC3D16678}">
      <dsp:nvSpPr>
        <dsp:cNvPr id="0" name=""/>
        <dsp:cNvSpPr/>
      </dsp:nvSpPr>
      <dsp:spPr>
        <a:xfrm>
          <a:off x="7330458" y="1450236"/>
          <a:ext cx="2863864" cy="236208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1455363"/>
              <a:satOff val="-83928"/>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244600">
            <a:lnSpc>
              <a:spcPct val="90000"/>
            </a:lnSpc>
            <a:spcBef>
              <a:spcPct val="0"/>
            </a:spcBef>
            <a:spcAft>
              <a:spcPct val="15000"/>
            </a:spcAft>
            <a:buChar char="••"/>
          </a:pPr>
          <a:r>
            <a:rPr lang="en-US" sz="2800" kern="1200" smtClean="0">
              <a:solidFill>
                <a:schemeClr val="tx1"/>
              </a:solidFill>
              <a:latin typeface="Arial Black" panose="020B0A04020102020204" pitchFamily="34" charset="0"/>
            </a:rPr>
            <a:t>You</a:t>
          </a:r>
          <a:endParaRPr lang="en-US" sz="2800" kern="1200">
            <a:solidFill>
              <a:schemeClr val="tx1"/>
            </a:solidFill>
            <a:latin typeface="Arial Black" panose="020B0A04020102020204" pitchFamily="34" charset="0"/>
          </a:endParaRPr>
        </a:p>
      </dsp:txBody>
      <dsp:txXfrm>
        <a:off x="7384816" y="1504594"/>
        <a:ext cx="2755148" cy="1747211"/>
      </dsp:txXfrm>
    </dsp:sp>
    <dsp:sp modelId="{A16C1940-02BE-40A8-A75D-A10F58FDDD3C}">
      <dsp:nvSpPr>
        <dsp:cNvPr id="0" name=""/>
        <dsp:cNvSpPr/>
      </dsp:nvSpPr>
      <dsp:spPr>
        <a:xfrm>
          <a:off x="7966872" y="3306164"/>
          <a:ext cx="2545657" cy="1012323"/>
        </a:xfrm>
        <a:prstGeom prst="roundRect">
          <a:avLst>
            <a:gd name="adj" fmla="val 10000"/>
          </a:avLst>
        </a:prstGeom>
        <a:solidFill>
          <a:schemeClr val="accent2">
            <a:hueOff val="-1455363"/>
            <a:satOff val="-83928"/>
            <a:lumOff val="862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en-US" sz="2800" kern="1200" smtClean="0">
              <a:solidFill>
                <a:schemeClr val="tx1"/>
              </a:solidFill>
              <a:latin typeface="Arial Black" panose="020B0A04020102020204" pitchFamily="34" charset="0"/>
            </a:rPr>
            <a:t>Customer</a:t>
          </a:r>
          <a:endParaRPr lang="en-US" sz="2800" kern="1200">
            <a:solidFill>
              <a:schemeClr val="tx1"/>
            </a:solidFill>
            <a:latin typeface="Arial Black" panose="020B0A04020102020204" pitchFamily="34" charset="0"/>
          </a:endParaRPr>
        </a:p>
      </dsp:txBody>
      <dsp:txXfrm>
        <a:off x="7996522" y="3335814"/>
        <a:ext cx="2486357" cy="9530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611F2-71C3-4E5C-8D74-040DB80AB914}" type="datetimeFigureOut">
              <a:rPr lang="en-US" smtClean="0"/>
              <a:t>12-Feb-15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201C3C-3606-474E-9DA1-5CCA9AC9008D}" type="slidenum">
              <a:rPr lang="en-US" smtClean="0"/>
              <a:t>‹#›</a:t>
            </a:fld>
            <a:endParaRPr lang="en-US"/>
          </a:p>
        </p:txBody>
      </p:sp>
    </p:spTree>
    <p:extLst>
      <p:ext uri="{BB962C8B-B14F-4D97-AF65-F5344CB8AC3E}">
        <p14:creationId xmlns:p14="http://schemas.microsoft.com/office/powerpoint/2010/main" val="4276609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Herring: Offer price &amp; date not given</a:t>
            </a:r>
          </a:p>
          <a:p>
            <a:r>
              <a:rPr lang="en-US" dirty="0" smtClean="0"/>
              <a:t>US: Investment banker</a:t>
            </a:r>
          </a:p>
          <a:p>
            <a:r>
              <a:rPr lang="en-US" dirty="0" smtClean="0"/>
              <a:t>UK</a:t>
            </a:r>
            <a:r>
              <a:rPr lang="en-US" baseline="0" dirty="0" smtClean="0"/>
              <a:t>: Merchant Banker</a:t>
            </a:r>
            <a:endParaRPr lang="en-US" dirty="0"/>
          </a:p>
        </p:txBody>
      </p:sp>
      <p:sp>
        <p:nvSpPr>
          <p:cNvPr id="4" name="Slide Number Placeholder 3"/>
          <p:cNvSpPr>
            <a:spLocks noGrp="1"/>
          </p:cNvSpPr>
          <p:nvPr>
            <p:ph type="sldNum" sz="quarter" idx="10"/>
          </p:nvPr>
        </p:nvSpPr>
        <p:spPr/>
        <p:txBody>
          <a:bodyPr/>
          <a:lstStyle/>
          <a:p>
            <a:fld id="{DC05DD3A-6D41-4206-B689-DBB022E68C56}" type="slidenum">
              <a:rPr lang="en-US" smtClean="0"/>
              <a:t>7</a:t>
            </a:fld>
            <a:endParaRPr lang="en-US"/>
          </a:p>
        </p:txBody>
      </p:sp>
    </p:spTree>
    <p:extLst>
      <p:ext uri="{BB962C8B-B14F-4D97-AF65-F5344CB8AC3E}">
        <p14:creationId xmlns:p14="http://schemas.microsoft.com/office/powerpoint/2010/main" val="198565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Hardly 1 year jail.</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42</a:t>
            </a:fld>
            <a:endParaRPr lang="en-US"/>
          </a:p>
        </p:txBody>
      </p:sp>
    </p:spTree>
    <p:extLst>
      <p:ext uri="{BB962C8B-B14F-4D97-AF65-F5344CB8AC3E}">
        <p14:creationId xmlns:p14="http://schemas.microsoft.com/office/powerpoint/2010/main" val="1892246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23 million people : mostly</a:t>
            </a:r>
            <a:r>
              <a:rPr lang="en-US" baseline="0" dirty="0" smtClean="0"/>
              <a:t> from small town and villages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Even biggest IPO coal India 15k </a:t>
            </a:r>
            <a:r>
              <a:rPr lang="en-US" baseline="0" dirty="0" err="1" smtClean="0"/>
              <a:t>cr</a:t>
            </a:r>
            <a:endParaRPr lang="en-US" dirty="0" smtClean="0"/>
          </a:p>
          <a:p>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51</a:t>
            </a:fld>
            <a:endParaRPr lang="en-US"/>
          </a:p>
        </p:txBody>
      </p:sp>
    </p:spTree>
    <p:extLst>
      <p:ext uri="{BB962C8B-B14F-4D97-AF65-F5344CB8AC3E}">
        <p14:creationId xmlns:p14="http://schemas.microsoft.com/office/powerpoint/2010/main" val="4118499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SEBI: UK</a:t>
            </a:r>
            <a:r>
              <a:rPr lang="en-US" baseline="0" dirty="0" smtClean="0"/>
              <a:t>  </a:t>
            </a:r>
            <a:r>
              <a:rPr lang="en-US" baseline="0" dirty="0" err="1" smtClean="0"/>
              <a:t>Singha</a:t>
            </a:r>
            <a:endParaRPr lang="en-US" baseline="0" dirty="0" smtClean="0"/>
          </a:p>
          <a:p>
            <a:pPr marL="514350" indent="-514350">
              <a:buFont typeface="+mj-lt"/>
              <a:buAutoNum type="arabicPeriod"/>
            </a:pPr>
            <a:r>
              <a:rPr lang="en-US" sz="1200" dirty="0" smtClean="0"/>
              <a:t>Nidhi (</a:t>
            </a:r>
            <a:r>
              <a:rPr lang="en-US" sz="1200" dirty="0" err="1" smtClean="0"/>
              <a:t>Dept.Corp</a:t>
            </a:r>
            <a:r>
              <a:rPr lang="en-US" sz="1200" dirty="0" smtClean="0"/>
              <a:t>)</a:t>
            </a:r>
          </a:p>
          <a:p>
            <a:pPr marL="514350" indent="-514350">
              <a:buFont typeface="+mj-lt"/>
              <a:buAutoNum type="arabicPeriod"/>
            </a:pPr>
            <a:r>
              <a:rPr lang="en-US" sz="1200" dirty="0" smtClean="0"/>
              <a:t>Chit Funds (State Registrar + RBI)</a:t>
            </a:r>
          </a:p>
          <a:p>
            <a:pPr marL="514350" indent="-514350">
              <a:buFont typeface="+mj-lt"/>
              <a:buAutoNum type="arabicPeriod"/>
            </a:pPr>
            <a:r>
              <a:rPr lang="en-US" sz="1200" dirty="0" smtClean="0"/>
              <a:t>Co-operatives (State Registrar)</a:t>
            </a:r>
            <a:endParaRPr lang="en-US" dirty="0" smtClean="0"/>
          </a:p>
          <a:p>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52</a:t>
            </a:fld>
            <a:endParaRPr lang="en-US"/>
          </a:p>
        </p:txBody>
      </p:sp>
    </p:spTree>
    <p:extLst>
      <p:ext uri="{BB962C8B-B14F-4D97-AF65-F5344CB8AC3E}">
        <p14:creationId xmlns:p14="http://schemas.microsoft.com/office/powerpoint/2010/main" val="2096910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NSEL crisis related to Agri. trading</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60</a:t>
            </a:fld>
            <a:endParaRPr lang="en-US"/>
          </a:p>
        </p:txBody>
      </p:sp>
    </p:spTree>
    <p:extLst>
      <p:ext uri="{BB962C8B-B14F-4D97-AF65-F5344CB8AC3E}">
        <p14:creationId xmlns:p14="http://schemas.microsoft.com/office/powerpoint/2010/main" val="3217373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Inflation</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63</a:t>
            </a:fld>
            <a:endParaRPr lang="en-US"/>
          </a:p>
        </p:txBody>
      </p:sp>
    </p:spTree>
    <p:extLst>
      <p:ext uri="{BB962C8B-B14F-4D97-AF65-F5344CB8AC3E}">
        <p14:creationId xmlns:p14="http://schemas.microsoft.com/office/powerpoint/2010/main" val="1542168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Entry of MCX</a:t>
            </a:r>
          </a:p>
          <a:p>
            <a:r>
              <a:rPr lang="en-US" dirty="0" smtClean="0"/>
              <a:t>, NSEL was offering contracts over T+10 settlement cycle. It allowed buyers who could not pay for commodities they bought more time and sellers who could not deliver commodities sold on time. </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65</a:t>
            </a:fld>
            <a:endParaRPr lang="en-US"/>
          </a:p>
        </p:txBody>
      </p:sp>
    </p:spTree>
    <p:extLst>
      <p:ext uri="{BB962C8B-B14F-4D97-AF65-F5344CB8AC3E}">
        <p14:creationId xmlns:p14="http://schemas.microsoft.com/office/powerpoint/2010/main" val="320366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5600</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66</a:t>
            </a:fld>
            <a:endParaRPr lang="en-US"/>
          </a:p>
        </p:txBody>
      </p:sp>
    </p:spTree>
    <p:extLst>
      <p:ext uri="{BB962C8B-B14F-4D97-AF65-F5344CB8AC3E}">
        <p14:creationId xmlns:p14="http://schemas.microsoft.com/office/powerpoint/2010/main" val="1076562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(Economic Affairs Secretary)</a:t>
            </a:r>
          </a:p>
          <a:p>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68</a:t>
            </a:fld>
            <a:endParaRPr lang="en-US"/>
          </a:p>
        </p:txBody>
      </p:sp>
    </p:spTree>
    <p:extLst>
      <p:ext uri="{BB962C8B-B14F-4D97-AF65-F5344CB8AC3E}">
        <p14:creationId xmlns:p14="http://schemas.microsoft.com/office/powerpoint/2010/main" val="2691106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(Economic Affairs Secretary)</a:t>
            </a:r>
          </a:p>
          <a:p>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69</a:t>
            </a:fld>
            <a:endParaRPr lang="en-US"/>
          </a:p>
        </p:txBody>
      </p:sp>
    </p:spTree>
    <p:extLst>
      <p:ext uri="{BB962C8B-B14F-4D97-AF65-F5344CB8AC3E}">
        <p14:creationId xmlns:p14="http://schemas.microsoft.com/office/powerpoint/2010/main" val="1672953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52C6D4-01F2-400E-95F0-FE7868BCD821}" type="slidenum">
              <a:rPr lang="en-US" smtClean="0"/>
              <a:t>72</a:t>
            </a:fld>
            <a:endParaRPr lang="en-US"/>
          </a:p>
        </p:txBody>
      </p:sp>
    </p:spTree>
    <p:extLst>
      <p:ext uri="{BB962C8B-B14F-4D97-AF65-F5344CB8AC3E}">
        <p14:creationId xmlns:p14="http://schemas.microsoft.com/office/powerpoint/2010/main" val="3758568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 fluctuates daily.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b="1" i="1" dirty="0" smtClean="0"/>
              <a:t>Definition:</a:t>
            </a:r>
            <a:r>
              <a:rPr lang="en-US" dirty="0" smtClean="0"/>
              <a:t> Mutual funds companies collect an amount from investors when they join or leave a scheme. This fee charged is generally referred to as a 'load'. Exit load is a fee or an amount charged from an investor for exiting or leaving a scheme or the company as an investor.</a:t>
            </a:r>
            <a:br>
              <a:rPr lang="en-US" dirty="0" smtClean="0"/>
            </a:br>
            <a:r>
              <a:rPr lang="en-US" dirty="0" smtClean="0"/>
              <a:t/>
            </a:r>
            <a:br>
              <a:rPr lang="en-US" dirty="0" smtClean="0"/>
            </a:br>
            <a:r>
              <a:rPr lang="en-US" b="1" i="1" dirty="0" smtClean="0"/>
              <a:t>Description: </a:t>
            </a:r>
            <a:r>
              <a:rPr lang="en-US" dirty="0" smtClean="0"/>
              <a:t>The aim behind the collection of this commission at the time investors exit the scheme is to discourage them from doing so, i.e. to reduce the number of withdrawals by the investors from the schemes of mutual funds. Different mutual funds houses charge different fees as an exit load.</a:t>
            </a:r>
          </a:p>
          <a:p>
            <a:endParaRPr lang="en-US" dirty="0"/>
          </a:p>
        </p:txBody>
      </p:sp>
      <p:sp>
        <p:nvSpPr>
          <p:cNvPr id="4" name="Slide Number Placeholder 3"/>
          <p:cNvSpPr>
            <a:spLocks noGrp="1"/>
          </p:cNvSpPr>
          <p:nvPr>
            <p:ph type="sldNum" sz="quarter" idx="10"/>
          </p:nvPr>
        </p:nvSpPr>
        <p:spPr/>
        <p:txBody>
          <a:bodyPr/>
          <a:lstStyle/>
          <a:p>
            <a:fld id="{C29E5BDD-FFFA-4507-BC4C-32BD41891214}" type="slidenum">
              <a:rPr lang="en-US" smtClean="0"/>
              <a:t>9</a:t>
            </a:fld>
            <a:endParaRPr lang="en-US"/>
          </a:p>
        </p:txBody>
      </p:sp>
    </p:spTree>
    <p:extLst>
      <p:ext uri="{BB962C8B-B14F-4D97-AF65-F5344CB8AC3E}">
        <p14:creationId xmlns:p14="http://schemas.microsoft.com/office/powerpoint/2010/main" val="1622580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52C6D4-01F2-400E-95F0-FE7868BCD821}" type="slidenum">
              <a:rPr lang="en-US" smtClean="0"/>
              <a:t>73</a:t>
            </a:fld>
            <a:endParaRPr lang="en-US"/>
          </a:p>
        </p:txBody>
      </p:sp>
    </p:spTree>
    <p:extLst>
      <p:ext uri="{BB962C8B-B14F-4D97-AF65-F5344CB8AC3E}">
        <p14:creationId xmlns:p14="http://schemas.microsoft.com/office/powerpoint/2010/main" val="1013195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52C6D4-01F2-400E-95F0-FE7868BCD821}" type="slidenum">
              <a:rPr lang="en-US" smtClean="0"/>
              <a:t>74</a:t>
            </a:fld>
            <a:endParaRPr lang="en-US"/>
          </a:p>
        </p:txBody>
      </p:sp>
    </p:spTree>
    <p:extLst>
      <p:ext uri="{BB962C8B-B14F-4D97-AF65-F5344CB8AC3E}">
        <p14:creationId xmlns:p14="http://schemas.microsoft.com/office/powerpoint/2010/main" val="668545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a:t>
            </a:r>
            <a:r>
              <a:rPr lang="en-US" baseline="0" dirty="0" smtClean="0"/>
              <a:t> </a:t>
            </a:r>
            <a:r>
              <a:rPr lang="en-US" dirty="0" smtClean="0"/>
              <a:t>Prevention of Money Laundering Act (PMLA) in the </a:t>
            </a:r>
            <a:r>
              <a:rPr lang="en-US" dirty="0" err="1" smtClean="0"/>
              <a:t>Saradha</a:t>
            </a:r>
            <a:r>
              <a:rPr lang="en-US" dirty="0" smtClean="0"/>
              <a:t> </a:t>
            </a:r>
            <a:r>
              <a:rPr lang="en-US" dirty="0" err="1" smtClean="0"/>
              <a:t>ponzi</a:t>
            </a:r>
            <a:r>
              <a:rPr lang="en-US" dirty="0" smtClean="0"/>
              <a:t> case probe</a:t>
            </a:r>
            <a:endParaRPr lang="en-US" dirty="0"/>
          </a:p>
        </p:txBody>
      </p:sp>
      <p:sp>
        <p:nvSpPr>
          <p:cNvPr id="4" name="Slide Number Placeholder 3"/>
          <p:cNvSpPr>
            <a:spLocks noGrp="1"/>
          </p:cNvSpPr>
          <p:nvPr>
            <p:ph type="sldNum" sz="quarter" idx="10"/>
          </p:nvPr>
        </p:nvSpPr>
        <p:spPr/>
        <p:txBody>
          <a:bodyPr/>
          <a:lstStyle/>
          <a:p>
            <a:fld id="{AE52C6D4-01F2-400E-95F0-FE7868BCD821}" type="slidenum">
              <a:rPr lang="en-US" smtClean="0"/>
              <a:t>82</a:t>
            </a:fld>
            <a:endParaRPr lang="en-US"/>
          </a:p>
        </p:txBody>
      </p:sp>
    </p:spTree>
    <p:extLst>
      <p:ext uri="{BB962C8B-B14F-4D97-AF65-F5344CB8AC3E}">
        <p14:creationId xmlns:p14="http://schemas.microsoft.com/office/powerpoint/2010/main" val="880340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(SEBI complaints redress system) </a:t>
            </a:r>
            <a:r>
              <a:rPr lang="en-US" sz="1200" dirty="0" err="1" smtClean="0"/>
              <a:t>webportal</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Securities Appellate Tribunal (SAT)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IDRA Grievances cell | Insurance ombudsman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84</a:t>
            </a:fld>
            <a:endParaRPr lang="en-US"/>
          </a:p>
        </p:txBody>
      </p:sp>
    </p:spTree>
    <p:extLst>
      <p:ext uri="{BB962C8B-B14F-4D97-AF65-F5344CB8AC3E}">
        <p14:creationId xmlns:p14="http://schemas.microsoft.com/office/powerpoint/2010/main" val="1970042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United financial agency (UFA)</a:t>
            </a:r>
          </a:p>
          <a:p>
            <a:r>
              <a:rPr lang="en-US" sz="1200" kern="1200" dirty="0" smtClean="0">
                <a:solidFill>
                  <a:schemeClr val="tx1"/>
                </a:solidFill>
                <a:effectLst/>
                <a:latin typeface="+mn-lt"/>
                <a:ea typeface="+mn-ea"/>
                <a:cs typeface="+mn-cs"/>
              </a:rPr>
              <a:t>Financial </a:t>
            </a:r>
            <a:r>
              <a:rPr lang="en-US" sz="1200" kern="1200" dirty="0" err="1" smtClean="0">
                <a:solidFill>
                  <a:schemeClr val="tx1"/>
                </a:solidFill>
                <a:effectLst/>
                <a:latin typeface="+mn-lt"/>
                <a:ea typeface="+mn-ea"/>
                <a:cs typeface="+mn-cs"/>
              </a:rPr>
              <a:t>Redressal</a:t>
            </a:r>
            <a:r>
              <a:rPr lang="en-US" sz="1200" kern="1200" dirty="0" smtClean="0">
                <a:solidFill>
                  <a:schemeClr val="tx1"/>
                </a:solidFill>
                <a:effectLst/>
                <a:latin typeface="+mn-lt"/>
                <a:ea typeface="+mn-ea"/>
                <a:cs typeface="+mn-cs"/>
              </a:rPr>
              <a:t> Agency (FRA)</a:t>
            </a:r>
          </a:p>
          <a:p>
            <a:r>
              <a:rPr lang="en-US" dirty="0" smtClean="0"/>
              <a:t>B. N. </a:t>
            </a:r>
            <a:r>
              <a:rPr lang="en-US" dirty="0" err="1" smtClean="0"/>
              <a:t>Srikrishna</a:t>
            </a:r>
            <a:r>
              <a:rPr lang="en-US" dirty="0" smtClean="0"/>
              <a:t> (2008-2013)</a:t>
            </a:r>
          </a:p>
          <a:p>
            <a:r>
              <a:rPr lang="en-US" dirty="0" err="1" smtClean="0"/>
              <a:t>FinMin</a:t>
            </a:r>
            <a:r>
              <a:rPr lang="en-US" dirty="0" smtClean="0"/>
              <a:t> (2011-13)</a:t>
            </a:r>
          </a:p>
          <a:p>
            <a:r>
              <a:rPr lang="en-US" dirty="0" smtClean="0"/>
              <a:t>resolution corporation would charge a fee to all firms based on the probability of failure. </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91</a:t>
            </a:fld>
            <a:endParaRPr lang="en-US"/>
          </a:p>
        </p:txBody>
      </p:sp>
    </p:spTree>
    <p:extLst>
      <p:ext uri="{BB962C8B-B14F-4D97-AF65-F5344CB8AC3E}">
        <p14:creationId xmlns:p14="http://schemas.microsoft.com/office/powerpoint/2010/main" val="4024287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 fluctuates daily</a:t>
            </a:r>
            <a:endParaRPr lang="en-US" dirty="0"/>
          </a:p>
        </p:txBody>
      </p:sp>
      <p:sp>
        <p:nvSpPr>
          <p:cNvPr id="4" name="Slide Number Placeholder 3"/>
          <p:cNvSpPr>
            <a:spLocks noGrp="1"/>
          </p:cNvSpPr>
          <p:nvPr>
            <p:ph type="sldNum" sz="quarter" idx="10"/>
          </p:nvPr>
        </p:nvSpPr>
        <p:spPr/>
        <p:txBody>
          <a:bodyPr/>
          <a:lstStyle/>
          <a:p>
            <a:fld id="{C29E5BDD-FFFA-4507-BC4C-32BD41891214}" type="slidenum">
              <a:rPr lang="en-US" smtClean="0"/>
              <a:t>10</a:t>
            </a:fld>
            <a:endParaRPr lang="en-US"/>
          </a:p>
        </p:txBody>
      </p:sp>
    </p:spTree>
    <p:extLst>
      <p:ext uri="{BB962C8B-B14F-4D97-AF65-F5344CB8AC3E}">
        <p14:creationId xmlns:p14="http://schemas.microsoft.com/office/powerpoint/2010/main" val="785846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 fluctuates daily</a:t>
            </a:r>
            <a:endParaRPr lang="en-US" dirty="0"/>
          </a:p>
        </p:txBody>
      </p:sp>
      <p:sp>
        <p:nvSpPr>
          <p:cNvPr id="4" name="Slide Number Placeholder 3"/>
          <p:cNvSpPr>
            <a:spLocks noGrp="1"/>
          </p:cNvSpPr>
          <p:nvPr>
            <p:ph type="sldNum" sz="quarter" idx="10"/>
          </p:nvPr>
        </p:nvSpPr>
        <p:spPr/>
        <p:txBody>
          <a:bodyPr/>
          <a:lstStyle/>
          <a:p>
            <a:fld id="{C29E5BDD-FFFA-4507-BC4C-32BD41891214}" type="slidenum">
              <a:rPr lang="en-US" smtClean="0"/>
              <a:t>11</a:t>
            </a:fld>
            <a:endParaRPr lang="en-US"/>
          </a:p>
        </p:txBody>
      </p:sp>
    </p:spTree>
    <p:extLst>
      <p:ext uri="{BB962C8B-B14F-4D97-AF65-F5344CB8AC3E}">
        <p14:creationId xmlns:p14="http://schemas.microsoft.com/office/powerpoint/2010/main" val="2520719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S&amp;P 500</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20</a:t>
            </a:fld>
            <a:endParaRPr lang="en-US"/>
          </a:p>
        </p:txBody>
      </p:sp>
    </p:spTree>
    <p:extLst>
      <p:ext uri="{BB962C8B-B14F-4D97-AF65-F5344CB8AC3E}">
        <p14:creationId xmlns:p14="http://schemas.microsoft.com/office/powerpoint/2010/main" val="738152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Securities depository ltd.</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25</a:t>
            </a:fld>
            <a:endParaRPr lang="en-US"/>
          </a:p>
        </p:txBody>
      </p:sp>
    </p:spTree>
    <p:extLst>
      <p:ext uri="{BB962C8B-B14F-4D97-AF65-F5344CB8AC3E}">
        <p14:creationId xmlns:p14="http://schemas.microsoft.com/office/powerpoint/2010/main" val="3242479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March and September</a:t>
            </a:r>
          </a:p>
          <a:p>
            <a:r>
              <a:rPr lang="en-US" dirty="0" smtClean="0"/>
              <a:t>Very Small Aperture Terminal</a:t>
            </a:r>
          </a:p>
          <a:p>
            <a:r>
              <a:rPr lang="en-US" dirty="0" smtClean="0"/>
              <a:t>45</a:t>
            </a:r>
            <a:r>
              <a:rPr lang="en-US" baseline="0" dirty="0" smtClean="0"/>
              <a:t> minutes</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30</a:t>
            </a:fld>
            <a:endParaRPr lang="en-US"/>
          </a:p>
        </p:txBody>
      </p:sp>
    </p:spTree>
    <p:extLst>
      <p:ext uri="{BB962C8B-B14F-4D97-AF65-F5344CB8AC3E}">
        <p14:creationId xmlns:p14="http://schemas.microsoft.com/office/powerpoint/2010/main" val="2001604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Arundhati</a:t>
            </a:r>
            <a:r>
              <a:rPr lang="en-US" dirty="0" smtClean="0"/>
              <a:t> Bhattacharya</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37</a:t>
            </a:fld>
            <a:endParaRPr lang="en-US"/>
          </a:p>
        </p:txBody>
      </p:sp>
    </p:spTree>
    <p:extLst>
      <p:ext uri="{BB962C8B-B14F-4D97-AF65-F5344CB8AC3E}">
        <p14:creationId xmlns:p14="http://schemas.microsoft.com/office/powerpoint/2010/main" val="2107307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Arundhati</a:t>
            </a:r>
            <a:r>
              <a:rPr lang="en-US" dirty="0" smtClean="0"/>
              <a:t> Bhattacharya</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38</a:t>
            </a:fld>
            <a:endParaRPr lang="en-US"/>
          </a:p>
        </p:txBody>
      </p:sp>
    </p:spTree>
    <p:extLst>
      <p:ext uri="{BB962C8B-B14F-4D97-AF65-F5344CB8AC3E}">
        <p14:creationId xmlns:p14="http://schemas.microsoft.com/office/powerpoint/2010/main" val="37310589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600">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CDE3AF00-E224-49B3-B082-BD9CFF83379F}" type="datetimeFigureOut">
              <a:rPr lang="en-US" smtClean="0"/>
              <a:t>12-Feb-15</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9EF3BF4F-8143-4A9E-B763-54075B86ECD6}" type="slidenum">
              <a:rPr lang="en-US" smtClean="0"/>
              <a:t>‹#›</a:t>
            </a:fld>
            <a:endParaRPr lang="en-US"/>
          </a:p>
        </p:txBody>
      </p:sp>
      <p:pic>
        <p:nvPicPr>
          <p:cNvPr id="7" name="Picture 6"/>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8020453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cience">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E3AF00-E224-49B3-B082-BD9CFF83379F}" type="datetimeFigureOut">
              <a:rPr lang="en-US" smtClean="0"/>
              <a:t>12-Feb-15</a:t>
            </a:fld>
            <a:endParaRPr lang="en-US"/>
          </a:p>
        </p:txBody>
      </p:sp>
      <p:sp>
        <p:nvSpPr>
          <p:cNvPr id="6" name="Slide Number Placeholder 5"/>
          <p:cNvSpPr>
            <a:spLocks noGrp="1"/>
          </p:cNvSpPr>
          <p:nvPr>
            <p:ph type="sldNum" sz="quarter" idx="12"/>
          </p:nvPr>
        </p:nvSpPr>
        <p:spPr/>
        <p:txBody>
          <a:bodyPr/>
          <a:lstStyle/>
          <a:p>
            <a:fld id="{9EF3BF4F-8143-4A9E-B763-54075B86ECD6}"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F5812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F5812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7863" y="2374677"/>
            <a:ext cx="2637144" cy="3981673"/>
          </a:xfrm>
          <a:prstGeom prst="rect">
            <a:avLst/>
          </a:prstGeom>
        </p:spPr>
      </p:pic>
    </p:spTree>
    <p:extLst>
      <p:ext uri="{BB962C8B-B14F-4D97-AF65-F5344CB8AC3E}">
        <p14:creationId xmlns:p14="http://schemas.microsoft.com/office/powerpoint/2010/main" val="282917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CQ">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E3AF00-E224-49B3-B082-BD9CFF83379F}" type="datetimeFigureOut">
              <a:rPr lang="en-US" smtClean="0"/>
              <a:t>12-Feb-15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3BF4F-8143-4A9E-B763-54075B86ECD6}"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9" name="TextBox 8"/>
          <p:cNvSpPr txBox="1"/>
          <p:nvPr/>
        </p:nvSpPr>
        <p:spPr>
          <a:xfrm>
            <a:off x="1574099" y="6053697"/>
            <a:ext cx="9382125" cy="646331"/>
          </a:xfrm>
          <a:prstGeom prst="rect">
            <a:avLst/>
          </a:prstGeom>
          <a:solidFill>
            <a:schemeClr val="accent6">
              <a:lumMod val="20000"/>
              <a:lumOff val="80000"/>
            </a:schemeClr>
          </a:solidFill>
        </p:spPr>
        <p:txBody>
          <a:bodyPr wrap="square" rtlCol="0">
            <a:spAutoFit/>
          </a:bodyPr>
          <a:lstStyle/>
          <a:p>
            <a:pPr algn="ctr"/>
            <a:r>
              <a:rPr lang="en-US" sz="3600" dirty="0" smtClean="0">
                <a:latin typeface="Franklin Gothic Demi Cond" panose="020B0706030402020204" pitchFamily="34" charset="0"/>
              </a:rPr>
              <a:t>1. Skip                     2. Attempt          3. Mark n Review</a:t>
            </a:r>
            <a:endParaRPr lang="en-US" sz="3600" dirty="0">
              <a:latin typeface="Franklin Gothic Demi Cond" panose="020B0706030402020204" pitchFamily="34" charset="0"/>
            </a:endParaRPr>
          </a:p>
        </p:txBody>
      </p:sp>
      <p:pic>
        <p:nvPicPr>
          <p:cNvPr id="10" name="Picture 9"/>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214741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465138"/>
            <a:ext cx="10515600" cy="2218795"/>
          </a:xfrm>
        </p:spPr>
        <p:txBody>
          <a:bodyPr anchor="ctr"/>
          <a:lstStyle>
            <a:lvl1pPr algn="ctr">
              <a:defRPr sz="6000">
                <a:solidFill>
                  <a:schemeClr val="accent6">
                    <a:lumMod val="20000"/>
                    <a:lumOff val="80000"/>
                  </a:schemeClr>
                </a:solidFill>
                <a:latin typeface="Franklin Gothic Heavy" panose="020B0903020102020204"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2921000"/>
            <a:ext cx="10515600" cy="3168651"/>
          </a:xfrm>
        </p:spPr>
        <p:txBody>
          <a:bodyPr>
            <a:normAutofit/>
          </a:bodyPr>
          <a:lstStyle>
            <a:lvl1pPr marL="457200" indent="-457200" algn="l">
              <a:buFont typeface="+mj-lt"/>
              <a:buAutoNum type="arabicPeriod"/>
              <a:defRPr sz="4400">
                <a:solidFill>
                  <a:schemeClr val="bg1"/>
                </a:solidFill>
                <a:latin typeface="Franklin Gothic Demi Cond" panose="020B07060304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E3AF00-E224-49B3-B082-BD9CFF83379F}" type="datetimeFigureOut">
              <a:rPr lang="en-US" smtClean="0"/>
              <a:t>12-Feb-15</a:t>
            </a:fld>
            <a:endParaRPr lang="en-US"/>
          </a:p>
        </p:txBody>
      </p:sp>
      <p:sp>
        <p:nvSpPr>
          <p:cNvPr id="6" name="Slide Number Placeholder 5"/>
          <p:cNvSpPr>
            <a:spLocks noGrp="1"/>
          </p:cNvSpPr>
          <p:nvPr>
            <p:ph type="sldNum" sz="quarter" idx="12"/>
          </p:nvPr>
        </p:nvSpPr>
        <p:spPr/>
        <p:txBody>
          <a:bodyPr/>
          <a:lstStyle/>
          <a:p>
            <a:fld id="{9EF3BF4F-8143-4A9E-B763-54075B86ECD6}" type="slidenum">
              <a:rPr lang="en-US" smtClean="0"/>
              <a:t>‹#›</a:t>
            </a:fld>
            <a:endParaRPr lang="en-US"/>
          </a:p>
        </p:txBody>
      </p:sp>
      <p:pic>
        <p:nvPicPr>
          <p:cNvPr id="7" name="Picture 6"/>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162569854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20034"/>
            <a:ext cx="5181600" cy="5156929"/>
          </a:xfrm>
          <a:solidFill>
            <a:schemeClr val="tx1"/>
          </a:solidFill>
          <a:ln w="76200">
            <a:solidFill>
              <a:srgbClr val="92D05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020034"/>
            <a:ext cx="5181600" cy="5156929"/>
          </a:xfrm>
          <a:solidFill>
            <a:schemeClr val="tx1"/>
          </a:solidFill>
          <a:ln w="76200">
            <a:solidFill>
              <a:srgbClr val="00B0F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DE3AF00-E224-49B3-B082-BD9CFF83379F}" type="datetimeFigureOut">
              <a:rPr lang="en-US" smtClean="0"/>
              <a:t>12-Feb-15</a:t>
            </a:fld>
            <a:endParaRPr lang="en-US"/>
          </a:p>
        </p:txBody>
      </p:sp>
      <p:sp>
        <p:nvSpPr>
          <p:cNvPr id="7" name="Slide Number Placeholder 6"/>
          <p:cNvSpPr>
            <a:spLocks noGrp="1"/>
          </p:cNvSpPr>
          <p:nvPr>
            <p:ph type="sldNum" sz="quarter" idx="12"/>
          </p:nvPr>
        </p:nvSpPr>
        <p:spPr/>
        <p:txBody>
          <a:bodyPr/>
          <a:lstStyle/>
          <a:p>
            <a:fld id="{9EF3BF4F-8143-4A9E-B763-54075B86ECD6}" type="slidenum">
              <a:rPr lang="en-US" smtClean="0"/>
              <a:t>‹#›</a:t>
            </a:fld>
            <a:endParaRPr lang="en-US"/>
          </a:p>
        </p:txBody>
      </p:sp>
      <p:sp>
        <p:nvSpPr>
          <p:cNvPr id="10"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cxnSp>
        <p:nvCxnSpPr>
          <p:cNvPr id="8" name="Straight Connector 7"/>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tretch>
            <a:fillRect/>
          </a:stretch>
        </p:blipFill>
        <p:spPr>
          <a:xfrm rot="16200000">
            <a:off x="10553567" y="3540101"/>
            <a:ext cx="1905266" cy="342948"/>
          </a:xfrm>
          <a:prstGeom prst="rect">
            <a:avLst/>
          </a:prstGeom>
        </p:spPr>
      </p:pic>
    </p:spTree>
    <p:extLst>
      <p:ext uri="{BB962C8B-B14F-4D97-AF65-F5344CB8AC3E}">
        <p14:creationId xmlns:p14="http://schemas.microsoft.com/office/powerpoint/2010/main" val="15968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795524"/>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955800"/>
            <a:ext cx="5157787" cy="4255559"/>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955800"/>
            <a:ext cx="5157787" cy="4233863"/>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CDE3AF00-E224-49B3-B082-BD9CFF83379F}" type="datetimeFigureOut">
              <a:rPr lang="en-US" smtClean="0"/>
              <a:t>12-Feb-15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9EF3BF4F-8143-4A9E-B763-54075B86ECD6}" type="slidenum">
              <a:rPr lang="en-US" smtClean="0"/>
              <a:t>‹#›</a:t>
            </a:fld>
            <a:endParaRPr lang="en-US"/>
          </a:p>
        </p:txBody>
      </p:sp>
      <p:sp>
        <p:nvSpPr>
          <p:cNvPr id="11" name="Text Placeholder 2"/>
          <p:cNvSpPr>
            <a:spLocks noGrp="1"/>
          </p:cNvSpPr>
          <p:nvPr>
            <p:ph type="body" idx="13"/>
          </p:nvPr>
        </p:nvSpPr>
        <p:spPr>
          <a:xfrm>
            <a:off x="6196013" y="795524"/>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838200" y="93848"/>
            <a:ext cx="105156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5" name="Picture 14"/>
          <p:cNvPicPr>
            <a:picLocks noChangeAspect="1"/>
          </p:cNvPicPr>
          <p:nvPr/>
        </p:nvPicPr>
        <p:blipFill>
          <a:blip r:embed="rId2"/>
          <a:stretch>
            <a:fillRect/>
          </a:stretch>
        </p:blipFill>
        <p:spPr>
          <a:xfrm>
            <a:off x="4521200" y="6131387"/>
            <a:ext cx="2972018" cy="747508"/>
          </a:xfrm>
          <a:prstGeom prst="rect">
            <a:avLst/>
          </a:prstGeom>
        </p:spPr>
      </p:pic>
      <p:cxnSp>
        <p:nvCxnSpPr>
          <p:cNvPr id="14" name="Straight Connector 13"/>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41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4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233488"/>
            <a:ext cx="5157787"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233488"/>
            <a:ext cx="5157787"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CDE3AF00-E224-49B3-B082-BD9CFF83379F}" type="datetimeFigureOut">
              <a:rPr lang="en-US" smtClean="0"/>
              <a:t>12-Feb-15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9EF3BF4F-8143-4A9E-B763-54075B86ECD6}" type="slidenum">
              <a:rPr lang="en-US" smtClean="0"/>
              <a:t>‹#›</a:t>
            </a:fld>
            <a:endParaRPr lang="en-US"/>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309045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E3AF00-E224-49B3-B082-BD9CFF83379F}" type="datetimeFigureOut">
              <a:rPr lang="en-US" smtClean="0"/>
              <a:t>12-Feb-15</a:t>
            </a:fld>
            <a:endParaRPr lang="en-US"/>
          </a:p>
        </p:txBody>
      </p:sp>
      <p:sp>
        <p:nvSpPr>
          <p:cNvPr id="5" name="Slide Number Placeholder 4"/>
          <p:cNvSpPr>
            <a:spLocks noGrp="1"/>
          </p:cNvSpPr>
          <p:nvPr>
            <p:ph type="sldNum" sz="quarter" idx="12"/>
          </p:nvPr>
        </p:nvSpPr>
        <p:spPr/>
        <p:txBody>
          <a:bodyPr/>
          <a:lstStyle/>
          <a:p>
            <a:fld id="{9EF3BF4F-8143-4A9E-B763-54075B86ECD6}" type="slidenum">
              <a:rPr lang="en-US" smtClean="0"/>
              <a:t>‹#›</a:t>
            </a:fld>
            <a:endParaRPr lang="en-US"/>
          </a:p>
        </p:txBody>
      </p:sp>
      <p:sp>
        <p:nvSpPr>
          <p:cNvPr id="7"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380030312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E3AF00-E224-49B3-B082-BD9CFF83379F}" type="datetimeFigureOut">
              <a:rPr lang="en-US" smtClean="0"/>
              <a:t>12-Feb-15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F3BF4F-8143-4A9E-B763-54075B86ECD6}" type="slidenum">
              <a:rPr lang="en-US" smtClean="0"/>
              <a:t>‹#›</a:t>
            </a:fld>
            <a:endParaRPr lang="en-US"/>
          </a:p>
        </p:txBody>
      </p:sp>
    </p:spTree>
    <p:extLst>
      <p:ext uri="{BB962C8B-B14F-4D97-AF65-F5344CB8AC3E}">
        <p14:creationId xmlns:p14="http://schemas.microsoft.com/office/powerpoint/2010/main" val="191450248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E3AF00-E224-49B3-B082-BD9CFF83379F}" type="datetimeFigureOut">
              <a:rPr lang="en-US" smtClean="0"/>
              <a:t>12-Feb-15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F3BF4F-8143-4A9E-B763-54075B86ECD6}" type="slidenum">
              <a:rPr lang="en-US" smtClean="0"/>
              <a:t>‹#›</a:t>
            </a:fld>
            <a:endParaRPr lang="en-US"/>
          </a:p>
        </p:txBody>
      </p:sp>
    </p:spTree>
    <p:extLst>
      <p:ext uri="{BB962C8B-B14F-4D97-AF65-F5344CB8AC3E}">
        <p14:creationId xmlns:p14="http://schemas.microsoft.com/office/powerpoint/2010/main" val="108410782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E3AF00-E224-49B3-B082-BD9CFF83379F}" type="datetimeFigureOut">
              <a:rPr lang="en-US" smtClean="0"/>
              <a:t>12-Feb-15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F3BF4F-8143-4A9E-B763-54075B86ECD6}" type="slidenum">
              <a:rPr lang="en-US" smtClean="0"/>
              <a:t>‹#›</a:t>
            </a:fld>
            <a:endParaRPr lang="en-US"/>
          </a:p>
        </p:txBody>
      </p:sp>
    </p:spTree>
    <p:extLst>
      <p:ext uri="{BB962C8B-B14F-4D97-AF65-F5344CB8AC3E}">
        <p14:creationId xmlns:p14="http://schemas.microsoft.com/office/powerpoint/2010/main" val="254144230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E3AF00-E224-49B3-B082-BD9CFF83379F}" type="datetimeFigureOut">
              <a:rPr lang="en-US" smtClean="0"/>
              <a:t>12-Feb-15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3BF4F-8143-4A9E-B763-54075B86ECD6}"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31949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E3AF00-E224-49B3-B082-BD9CFF83379F}" type="datetimeFigureOut">
              <a:rPr lang="en-US" smtClean="0"/>
              <a:t>12-Feb-15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3BF4F-8143-4A9E-B763-54075B86ECD6}" type="slidenum">
              <a:rPr lang="en-US" smtClean="0"/>
              <a:t>‹#›</a:t>
            </a:fld>
            <a:endParaRPr lang="en-US"/>
          </a:p>
        </p:txBody>
      </p:sp>
    </p:spTree>
    <p:extLst>
      <p:ext uri="{BB962C8B-B14F-4D97-AF65-F5344CB8AC3E}">
        <p14:creationId xmlns:p14="http://schemas.microsoft.com/office/powerpoint/2010/main" val="358125245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DE3AF00-E224-49B3-B082-BD9CFF83379F}" type="datetimeFigureOut">
              <a:rPr lang="en-US" smtClean="0"/>
              <a:t>12-Feb-15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3BF4F-8143-4A9E-B763-54075B86ECD6}" type="slidenum">
              <a:rPr lang="en-US" smtClean="0"/>
              <a:t>‹#›</a:t>
            </a:fld>
            <a:endParaRPr lang="en-US"/>
          </a:p>
        </p:txBody>
      </p:sp>
      <p:sp>
        <p:nvSpPr>
          <p:cNvPr id="8" name="Content Placeholder 7"/>
          <p:cNvSpPr>
            <a:spLocks noGrp="1"/>
          </p:cNvSpPr>
          <p:nvPr>
            <p:ph sz="quarter" idx="13"/>
          </p:nvPr>
        </p:nvSpPr>
        <p:spPr>
          <a:xfrm>
            <a:off x="8704263" y="365125"/>
            <a:ext cx="2649537"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
          <p:cNvSpPr>
            <a:spLocks noGrp="1"/>
          </p:cNvSpPr>
          <p:nvPr>
            <p:ph idx="1"/>
          </p:nvPr>
        </p:nvSpPr>
        <p:spPr>
          <a:xfrm>
            <a:off x="838200" y="939800"/>
            <a:ext cx="7772400" cy="52371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838200" y="134938"/>
            <a:ext cx="77724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2020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7_Economic Survey">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8" y="1718733"/>
            <a:ext cx="3053918"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6C0CDC8-A9C7-4FB2-9CAC-9CE8C4FC843F}" type="datetimeFigureOut">
              <a:rPr lang="en-US" smtClean="0"/>
              <a:t>12-Feb-15</a:t>
            </a:fld>
            <a:endParaRPr lang="en-US"/>
          </a:p>
        </p:txBody>
      </p:sp>
      <p:sp>
        <p:nvSpPr>
          <p:cNvPr id="6" name="Slide Number Placeholder 5"/>
          <p:cNvSpPr>
            <a:spLocks noGrp="1"/>
          </p:cNvSpPr>
          <p:nvPr>
            <p:ph type="sldNum" sz="quarter" idx="12"/>
          </p:nvPr>
        </p:nvSpPr>
        <p:spPr/>
        <p:txBody>
          <a:bodyPr/>
          <a:lstStyle/>
          <a:p>
            <a:fld id="{B3588F8B-DD48-4D4B-BDB4-A2148083B773}"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384A92"/>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8882063" y="0"/>
            <a:ext cx="3089275" cy="646113"/>
          </a:xfrm>
          <a:solidFill>
            <a:srgbClr val="384A92"/>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9777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6616" y="127321"/>
            <a:ext cx="10035251" cy="6049641"/>
          </a:xfrm>
        </p:spPr>
        <p:txBody>
          <a:bodyPr>
            <a:normAutofit/>
          </a:bodyPr>
          <a:lstStyle>
            <a:lvl1pPr marL="2286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E3AF00-E224-49B3-B082-BD9CFF83379F}" type="datetimeFigureOut">
              <a:rPr lang="en-US" smtClean="0"/>
              <a:t>12-Feb-15</a:t>
            </a:fld>
            <a:endParaRPr lang="en-US"/>
          </a:p>
        </p:txBody>
      </p:sp>
      <p:sp>
        <p:nvSpPr>
          <p:cNvPr id="6" name="Slide Number Placeholder 5"/>
          <p:cNvSpPr>
            <a:spLocks noGrp="1"/>
          </p:cNvSpPr>
          <p:nvPr>
            <p:ph type="sldNum" sz="quarter" idx="12"/>
          </p:nvPr>
        </p:nvSpPr>
        <p:spPr/>
        <p:txBody>
          <a:bodyPr/>
          <a:lstStyle/>
          <a:p>
            <a:fld id="{9EF3BF4F-8143-4A9E-B763-54075B86ECD6}" type="slidenum">
              <a:rPr lang="en-US" smtClean="0"/>
              <a:t>‹#›</a:t>
            </a:fld>
            <a:endParaRPr lang="en-US"/>
          </a:p>
        </p:txBody>
      </p:sp>
      <p:pic>
        <p:nvPicPr>
          <p:cNvPr id="2" name="Picture 1"/>
          <p:cNvPicPr>
            <a:picLocks noChangeAspect="1"/>
          </p:cNvPicPr>
          <p:nvPr/>
        </p:nvPicPr>
        <p:blipFill>
          <a:blip r:embed="rId2"/>
          <a:stretch>
            <a:fillRect/>
          </a:stretch>
        </p:blipFill>
        <p:spPr>
          <a:xfrm>
            <a:off x="4163933" y="5829344"/>
            <a:ext cx="4089836" cy="1028656"/>
          </a:xfrm>
          <a:prstGeom prst="rect">
            <a:avLst/>
          </a:prstGeom>
        </p:spPr>
      </p:pic>
      <p:pic>
        <p:nvPicPr>
          <p:cNvPr id="11" name="Picture 10"/>
          <p:cNvPicPr>
            <a:picLocks noChangeAspect="1"/>
          </p:cNvPicPr>
          <p:nvPr/>
        </p:nvPicPr>
        <p:blipFill>
          <a:blip r:embed="rId3"/>
          <a:stretch>
            <a:fillRect/>
          </a:stretch>
        </p:blipFill>
        <p:spPr>
          <a:xfrm rot="16200000">
            <a:off x="-2128837" y="2490959"/>
            <a:ext cx="5829344" cy="1596615"/>
          </a:xfrm>
          <a:prstGeom prst="rect">
            <a:avLst/>
          </a:prstGeom>
        </p:spPr>
      </p:pic>
    </p:spTree>
    <p:extLst>
      <p:ext uri="{BB962C8B-B14F-4D97-AF65-F5344CB8AC3E}">
        <p14:creationId xmlns:p14="http://schemas.microsoft.com/office/powerpoint/2010/main" val="389336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lf_Study">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4" y="287868"/>
            <a:ext cx="7755466"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E3AF00-E224-49B3-B082-BD9CFF83379F}" type="datetimeFigureOut">
              <a:rPr lang="en-US" smtClean="0"/>
              <a:t>12-Feb-15</a:t>
            </a:fld>
            <a:endParaRPr lang="en-US"/>
          </a:p>
        </p:txBody>
      </p:sp>
      <p:sp>
        <p:nvSpPr>
          <p:cNvPr id="6" name="Slide Number Placeholder 5"/>
          <p:cNvSpPr>
            <a:spLocks noGrp="1"/>
          </p:cNvSpPr>
          <p:nvPr>
            <p:ph type="sldNum" sz="quarter" idx="12"/>
          </p:nvPr>
        </p:nvSpPr>
        <p:spPr/>
        <p:txBody>
          <a:bodyPr/>
          <a:lstStyle/>
          <a:p>
            <a:fld id="{9EF3BF4F-8143-4A9E-B763-54075B86ECD6}" type="slidenum">
              <a:rPr lang="en-US" smtClean="0"/>
              <a:t>‹#›</a:t>
            </a:fld>
            <a:endParaRPr lang="en-US"/>
          </a:p>
        </p:txBody>
      </p:sp>
      <p:sp>
        <p:nvSpPr>
          <p:cNvPr id="8" name="Title 1"/>
          <p:cNvSpPr>
            <a:spLocks noGrp="1"/>
          </p:cNvSpPr>
          <p:nvPr>
            <p:ph type="title"/>
          </p:nvPr>
        </p:nvSpPr>
        <p:spPr>
          <a:xfrm>
            <a:off x="8259353" y="646331"/>
            <a:ext cx="3712513" cy="2090552"/>
          </a:xfrm>
          <a:prstGeom prst="flowChartDocumen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rmAutofit/>
          </a:bodyPr>
          <a:lstStyle>
            <a:lvl1pPr algn="ctr">
              <a:defRPr sz="3200">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609" y="3091681"/>
            <a:ext cx="3810000" cy="2857500"/>
          </a:xfrm>
          <a:prstGeom prst="rect">
            <a:avLst/>
          </a:prstGeom>
        </p:spPr>
      </p:pic>
      <p:sp>
        <p:nvSpPr>
          <p:cNvPr id="9" name="TextBox 8"/>
          <p:cNvSpPr txBox="1"/>
          <p:nvPr/>
        </p:nvSpPr>
        <p:spPr>
          <a:xfrm>
            <a:off x="8238067" y="0"/>
            <a:ext cx="3759200" cy="6463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Self Study</a:t>
            </a:r>
            <a:endParaRPr lang="en-US" sz="3600" dirty="0">
              <a:latin typeface="Franklin Gothic Heavy" panose="020B0903020102020204" pitchFamily="34" charset="0"/>
            </a:endParaRPr>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167597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ight 3rd Blank">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1">
              <a:lumMod val="20000"/>
              <a:lumOff val="80000"/>
            </a:schemeClr>
          </a:solidFill>
          <a:ln w="28575"/>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E3AF00-E224-49B3-B082-BD9CFF83379F}" type="datetimeFigureOut">
              <a:rPr lang="en-US" smtClean="0"/>
              <a:t>12-Feb-15</a:t>
            </a:fld>
            <a:endParaRPr lang="en-US"/>
          </a:p>
        </p:txBody>
      </p:sp>
      <p:sp>
        <p:nvSpPr>
          <p:cNvPr id="6" name="Slide Number Placeholder 5"/>
          <p:cNvSpPr>
            <a:spLocks noGrp="1"/>
          </p:cNvSpPr>
          <p:nvPr>
            <p:ph type="sldNum" sz="quarter" idx="12"/>
          </p:nvPr>
        </p:nvSpPr>
        <p:spPr/>
        <p:txBody>
          <a:bodyPr/>
          <a:lstStyle/>
          <a:p>
            <a:fld id="{9EF3BF4F-8143-4A9E-B763-54075B86ECD6}"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2">
              <a:lumMod val="20000"/>
              <a:lumOff val="80000"/>
            </a:schemeClr>
          </a:solidFill>
          <a:ln w="38100">
            <a:solidFill>
              <a:srgbClr val="FF66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411274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vironment">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6">
              <a:lumMod val="20000"/>
              <a:lumOff val="80000"/>
            </a:schemeClr>
          </a:solidFill>
          <a:ln w="28575">
            <a:solidFill>
              <a:schemeClr val="accent4">
                <a:lumMod val="60000"/>
                <a:lumOff val="40000"/>
              </a:schemeClr>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E3AF00-E224-49B3-B082-BD9CFF83379F}" type="datetimeFigureOut">
              <a:rPr lang="en-US" smtClean="0"/>
              <a:t>12-Feb-15</a:t>
            </a:fld>
            <a:endParaRPr lang="en-US"/>
          </a:p>
        </p:txBody>
      </p:sp>
      <p:sp>
        <p:nvSpPr>
          <p:cNvPr id="6" name="Slide Number Placeholder 5"/>
          <p:cNvSpPr>
            <a:spLocks noGrp="1"/>
          </p:cNvSpPr>
          <p:nvPr>
            <p:ph type="sldNum" sz="quarter" idx="12"/>
          </p:nvPr>
        </p:nvSpPr>
        <p:spPr/>
        <p:txBody>
          <a:bodyPr/>
          <a:lstStyle/>
          <a:p>
            <a:fld id="{9EF3BF4F-8143-4A9E-B763-54075B86ECD6}"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6">
              <a:lumMod val="20000"/>
              <a:lumOff val="80000"/>
            </a:schemeClr>
          </a:solidFill>
          <a:ln w="38100">
            <a:solidFill>
              <a:schemeClr val="accent6">
                <a:lumMod val="50000"/>
              </a:schemeClr>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00B05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62020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olity">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E3AF00-E224-49B3-B082-BD9CFF83379F}" type="datetimeFigureOut">
              <a:rPr lang="en-US" smtClean="0"/>
              <a:t>12-Feb-15</a:t>
            </a:fld>
            <a:endParaRPr lang="en-US"/>
          </a:p>
        </p:txBody>
      </p:sp>
      <p:sp>
        <p:nvSpPr>
          <p:cNvPr id="6" name="Slide Number Placeholder 5"/>
          <p:cNvSpPr>
            <a:spLocks noGrp="1"/>
          </p:cNvSpPr>
          <p:nvPr>
            <p:ph type="sldNum" sz="quarter" idx="12"/>
          </p:nvPr>
        </p:nvSpPr>
        <p:spPr/>
        <p:txBody>
          <a:bodyPr/>
          <a:lstStyle/>
          <a:p>
            <a:fld id="{9EF3BF4F-8143-4A9E-B763-54075B86ECD6}"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229408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UE_Layout">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8" y="1718733"/>
            <a:ext cx="3053918"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E3AF00-E224-49B3-B082-BD9CFF83379F}" type="datetimeFigureOut">
              <a:rPr lang="en-US" smtClean="0"/>
              <a:t>12-Feb-15</a:t>
            </a:fld>
            <a:endParaRPr lang="en-US"/>
          </a:p>
        </p:txBody>
      </p:sp>
      <p:sp>
        <p:nvSpPr>
          <p:cNvPr id="6" name="Slide Number Placeholder 5"/>
          <p:cNvSpPr>
            <a:spLocks noGrp="1"/>
          </p:cNvSpPr>
          <p:nvPr>
            <p:ph type="sldNum" sz="quarter" idx="12"/>
          </p:nvPr>
        </p:nvSpPr>
        <p:spPr/>
        <p:txBody>
          <a:bodyPr/>
          <a:lstStyle/>
          <a:p>
            <a:fld id="{9EF3BF4F-8143-4A9E-B763-54075B86ECD6}"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384A92"/>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384A92"/>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81634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532" y="1783664"/>
            <a:ext cx="3089805" cy="4052204"/>
          </a:xfrm>
          <a:prstGeom prst="rect">
            <a:avLst/>
          </a:prstGeom>
        </p:spPr>
      </p:pic>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E3AF00-E224-49B3-B082-BD9CFF83379F}" type="datetimeFigureOut">
              <a:rPr lang="en-US" smtClean="0"/>
              <a:t>12-Feb-15</a:t>
            </a:fld>
            <a:endParaRPr lang="en-US"/>
          </a:p>
        </p:txBody>
      </p:sp>
      <p:sp>
        <p:nvSpPr>
          <p:cNvPr id="6" name="Slide Number Placeholder 5"/>
          <p:cNvSpPr>
            <a:spLocks noGrp="1"/>
          </p:cNvSpPr>
          <p:nvPr>
            <p:ph type="sldNum" sz="quarter" idx="12"/>
          </p:nvPr>
        </p:nvSpPr>
        <p:spPr/>
        <p:txBody>
          <a:bodyPr/>
          <a:lstStyle/>
          <a:p>
            <a:fld id="{9EF3BF4F-8143-4A9E-B763-54075B86ECD6}"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293331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E3AF00-E224-49B3-B082-BD9CFF83379F}" type="datetimeFigureOut">
              <a:rPr lang="en-US" smtClean="0"/>
              <a:t>12-Feb-15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F3BF4F-8143-4A9E-B763-54075B86ECD6}" type="slidenum">
              <a:rPr lang="en-US" smtClean="0"/>
              <a:t>‹#›</a:t>
            </a:fld>
            <a:endParaRPr lang="en-US"/>
          </a:p>
        </p:txBody>
      </p:sp>
    </p:spTree>
    <p:extLst>
      <p:ext uri="{BB962C8B-B14F-4D97-AF65-F5344CB8AC3E}">
        <p14:creationId xmlns:p14="http://schemas.microsoft.com/office/powerpoint/2010/main" val="25689391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94" r:id="rId2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24.jpg"/><Relationship Id="rId5" Type="http://schemas.openxmlformats.org/officeDocument/2006/relationships/image" Target="../media/image29.jp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2.png"/><Relationship Id="rId7" Type="http://schemas.openxmlformats.org/officeDocument/2006/relationships/image" Target="../media/image28.jpeg"/><Relationship Id="rId2" Type="http://schemas.openxmlformats.org/officeDocument/2006/relationships/image" Target="../media/image31.jpeg"/><Relationship Id="rId1" Type="http://schemas.openxmlformats.org/officeDocument/2006/relationships/slideLayout" Target="../slideLayouts/slideLayout17.xml"/><Relationship Id="rId6" Type="http://schemas.openxmlformats.org/officeDocument/2006/relationships/image" Target="../media/image35.jpg"/><Relationship Id="rId11" Type="http://schemas.openxmlformats.org/officeDocument/2006/relationships/image" Target="../media/image38.png"/><Relationship Id="rId5" Type="http://schemas.openxmlformats.org/officeDocument/2006/relationships/image" Target="../media/image34.jpeg"/><Relationship Id="rId10" Type="http://schemas.openxmlformats.org/officeDocument/2006/relationships/image" Target="../media/image37.png"/><Relationship Id="rId4" Type="http://schemas.openxmlformats.org/officeDocument/2006/relationships/image" Target="../media/image33.gif"/><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6.xml"/><Relationship Id="rId5" Type="http://schemas.openxmlformats.org/officeDocument/2006/relationships/image" Target="../media/image42.gif"/><Relationship Id="rId4" Type="http://schemas.openxmlformats.org/officeDocument/2006/relationships/image" Target="../media/image41.jpg"/></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s>
</file>

<file path=ppt/slides/_rels/slide3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6.jpg"/></Relationships>
</file>

<file path=ppt/slides/_rels/slide3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3.jpg"/><Relationship Id="rId4" Type="http://schemas.openxmlformats.org/officeDocument/2006/relationships/image" Target="../media/image55.jp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9.jpg"/><Relationship Id="rId7" Type="http://schemas.openxmlformats.org/officeDocument/2006/relationships/image" Target="../media/image60.gif"/><Relationship Id="rId2" Type="http://schemas.openxmlformats.org/officeDocument/2006/relationships/image" Target="../media/image58.jpg"/><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3.jpg"/><Relationship Id="rId4" Type="http://schemas.openxmlformats.org/officeDocument/2006/relationships/image" Target="../media/image55.jpg"/></Relationships>
</file>

<file path=ppt/slides/_rels/slide4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41.jp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17.xml"/><Relationship Id="rId4" Type="http://schemas.openxmlformats.org/officeDocument/2006/relationships/image" Target="../media/image65.jpg"/></Relationships>
</file>

<file path=ppt/slides/_rels/slide4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3.jpg"/><Relationship Id="rId1" Type="http://schemas.openxmlformats.org/officeDocument/2006/relationships/slideLayout" Target="../slideLayouts/slideLayout1.xml"/><Relationship Id="rId4" Type="http://schemas.openxmlformats.org/officeDocument/2006/relationships/image" Target="../media/image67.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63.jpg"/></Relationships>
</file>

<file path=ppt/slides/_rels/slide5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8.png"/><Relationship Id="rId1" Type="http://schemas.openxmlformats.org/officeDocument/2006/relationships/slideLayout" Target="../slideLayouts/slideLayout17.xml"/><Relationship Id="rId5" Type="http://schemas.openxmlformats.org/officeDocument/2006/relationships/image" Target="../media/image65.jpg"/><Relationship Id="rId4" Type="http://schemas.openxmlformats.org/officeDocument/2006/relationships/image" Target="../media/image64.jp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g"/><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jpg"/><Relationship Id="rId4" Type="http://schemas.openxmlformats.org/officeDocument/2006/relationships/image" Target="../media/image74.jp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79.jp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78.jpg"/><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72.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jpg"/><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jpg"/><Relationship Id="rId7"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9.jpg"/><Relationship Id="rId4" Type="http://schemas.openxmlformats.org/officeDocument/2006/relationships/image" Target="../media/image72.png"/><Relationship Id="rId9" Type="http://schemas.openxmlformats.org/officeDocument/2006/relationships/image" Target="../media/image79.jp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20.gif"/><Relationship Id="rId5" Type="http://schemas.openxmlformats.org/officeDocument/2006/relationships/image" Target="../media/image19.jpg"/><Relationship Id="rId4" Type="http://schemas.openxmlformats.org/officeDocument/2006/relationships/image" Target="../media/image18.jpg"/></Relationships>
</file>

<file path=ppt/slides/_rels/slide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8.png"/><Relationship Id="rId1" Type="http://schemas.openxmlformats.org/officeDocument/2006/relationships/slideLayout" Target="../slideLayouts/slideLayout17.xml"/><Relationship Id="rId6" Type="http://schemas.microsoft.com/office/2007/relationships/hdphoto" Target="../media/hdphoto3.wdp"/><Relationship Id="rId5" Type="http://schemas.openxmlformats.org/officeDocument/2006/relationships/image" Target="../media/image80.png"/><Relationship Id="rId4" Type="http://schemas.openxmlformats.org/officeDocument/2006/relationships/image" Target="../media/image64.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61.jpg"/><Relationship Id="rId5" Type="http://schemas.openxmlformats.org/officeDocument/2006/relationships/image" Target="../media/image79.jpg"/><Relationship Id="rId4" Type="http://schemas.openxmlformats.org/officeDocument/2006/relationships/image" Target="../media/image35.jpg"/></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61.jpg"/><Relationship Id="rId5" Type="http://schemas.openxmlformats.org/officeDocument/2006/relationships/image" Target="../media/image79.jpg"/><Relationship Id="rId4" Type="http://schemas.openxmlformats.org/officeDocument/2006/relationships/image" Target="../media/image35.jpg"/></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61.jpg"/><Relationship Id="rId5" Type="http://schemas.openxmlformats.org/officeDocument/2006/relationships/image" Target="../media/image79.jpg"/><Relationship Id="rId4" Type="http://schemas.openxmlformats.org/officeDocument/2006/relationships/image" Target="../media/image35.jpg"/></Relationships>
</file>

<file path=ppt/slides/_rels/slide75.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7.xml"/><Relationship Id="rId4" Type="http://schemas.openxmlformats.org/officeDocument/2006/relationships/image" Target="../media/image18.jpg"/></Relationships>
</file>

<file path=ppt/slides/_rels/slide8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17.xml"/><Relationship Id="rId4" Type="http://schemas.openxmlformats.org/officeDocument/2006/relationships/image" Target="../media/image65.jp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jp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7.png"/><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9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9.png"/><Relationship Id="rId1" Type="http://schemas.openxmlformats.org/officeDocument/2006/relationships/slideLayout" Target="../slideLayouts/slideLayout14.xml"/><Relationship Id="rId4" Type="http://schemas.openxmlformats.org/officeDocument/2006/relationships/image" Target="../media/image85.jpg"/></Relationships>
</file>

<file path=ppt/slides/_rels/slide95.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027" y="3666698"/>
            <a:ext cx="2161571" cy="2161571"/>
          </a:xfrm>
          <a:prstGeom prst="rect">
            <a:avLst/>
          </a:prstGeom>
        </p:spPr>
      </p:pic>
      <p:pic>
        <p:nvPicPr>
          <p:cNvPr id="4" name="Picture 2" descr="http://instituteofprintingtechnology.com/wp/wp-content/uploads/2-color-one-sided-bills-forms-printing-pres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321" y="90942"/>
            <a:ext cx="3158138" cy="2161571"/>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25622" y="2920062"/>
            <a:ext cx="2698298" cy="2694667"/>
          </a:xfrm>
          <a:prstGeom prst="rect">
            <a:avLst/>
          </a:prstGeom>
          <a:noFill/>
          <a:ln>
            <a:noFill/>
          </a:ln>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6598" y="3666698"/>
            <a:ext cx="2882095" cy="2161571"/>
          </a:xfrm>
          <a:prstGeom prst="rect">
            <a:avLst/>
          </a:prstGeom>
        </p:spPr>
      </p:pic>
      <p:sp>
        <p:nvSpPr>
          <p:cNvPr id="7" name="TextBox 6"/>
          <p:cNvSpPr txBox="1"/>
          <p:nvPr/>
        </p:nvSpPr>
        <p:spPr>
          <a:xfrm>
            <a:off x="6664321" y="90942"/>
            <a:ext cx="3161032" cy="646331"/>
          </a:xfrm>
          <a:prstGeom prst="rect">
            <a:avLst/>
          </a:prstGeom>
          <a:solidFill>
            <a:srgbClr val="00206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Demi Cond" panose="020B0706030402020204" pitchFamily="34" charset="0"/>
              </a:rPr>
              <a:t>Rs.10 lakh</a:t>
            </a:r>
          </a:p>
        </p:txBody>
      </p:sp>
      <p:sp>
        <p:nvSpPr>
          <p:cNvPr id="8" name="TextBox 7"/>
          <p:cNvSpPr txBox="1"/>
          <p:nvPr/>
        </p:nvSpPr>
        <p:spPr>
          <a:xfrm>
            <a:off x="2375027" y="5866736"/>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Franklin Gothic Demi Cond" panose="020B0706030402020204" pitchFamily="34" charset="0"/>
              </a:rPr>
              <a:t>1 lakh</a:t>
            </a:r>
          </a:p>
        </p:txBody>
      </p:sp>
      <p:sp>
        <p:nvSpPr>
          <p:cNvPr id="9" name="TextBox 8"/>
          <p:cNvSpPr txBox="1"/>
          <p:nvPr/>
        </p:nvSpPr>
        <p:spPr>
          <a:xfrm>
            <a:off x="5002480" y="5825438"/>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Franklin Gothic Demi Cond" panose="020B0706030402020204" pitchFamily="34" charset="0"/>
              </a:rPr>
              <a:t>4 lakh</a:t>
            </a:r>
          </a:p>
        </p:txBody>
      </p:sp>
      <p:sp>
        <p:nvSpPr>
          <p:cNvPr id="10" name="TextBox 9"/>
          <p:cNvSpPr txBox="1"/>
          <p:nvPr/>
        </p:nvSpPr>
        <p:spPr>
          <a:xfrm>
            <a:off x="9593985" y="5611899"/>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Franklin Gothic Demi Cond" panose="020B0706030402020204" pitchFamily="34" charset="0"/>
              </a:rPr>
              <a:t>5 lakh</a:t>
            </a:r>
          </a:p>
        </p:txBody>
      </p:sp>
      <p:sp>
        <p:nvSpPr>
          <p:cNvPr id="11" name="TextBox 10"/>
          <p:cNvSpPr txBox="1"/>
          <p:nvPr/>
        </p:nvSpPr>
        <p:spPr>
          <a:xfrm>
            <a:off x="2375027" y="3081923"/>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Franklin Gothic Demi Cond" panose="020B0706030402020204" pitchFamily="34" charset="0"/>
              </a:rPr>
              <a:t>20%</a:t>
            </a:r>
          </a:p>
        </p:txBody>
      </p:sp>
      <p:sp>
        <p:nvSpPr>
          <p:cNvPr id="12" name="TextBox 11"/>
          <p:cNvSpPr txBox="1"/>
          <p:nvPr/>
        </p:nvSpPr>
        <p:spPr>
          <a:xfrm>
            <a:off x="5002480" y="3081923"/>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Franklin Gothic Demi Cond" panose="020B0706030402020204" pitchFamily="34" charset="0"/>
              </a:rPr>
              <a:t>80%</a:t>
            </a:r>
          </a:p>
        </p:txBody>
      </p:sp>
      <p:sp>
        <p:nvSpPr>
          <p:cNvPr id="13" name="TextBox 12"/>
          <p:cNvSpPr txBox="1"/>
          <p:nvPr/>
        </p:nvSpPr>
        <p:spPr>
          <a:xfrm>
            <a:off x="2375027" y="1851561"/>
            <a:ext cx="4789024" cy="1838801"/>
          </a:xfrm>
          <a:prstGeom prst="downArrowCallou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Demi Cond" panose="020B0706030402020204" pitchFamily="34" charset="0"/>
              </a:rPr>
              <a:t>Equity: Shareholders</a:t>
            </a:r>
          </a:p>
          <a:p>
            <a:pPr algn="ctr"/>
            <a:r>
              <a:rPr lang="en-US" sz="3600" dirty="0" smtClean="0">
                <a:latin typeface="Franklin Gothic Demi Cond" panose="020B0706030402020204" pitchFamily="34" charset="0"/>
              </a:rPr>
              <a:t>Proprietors</a:t>
            </a:r>
          </a:p>
        </p:txBody>
      </p:sp>
      <p:sp>
        <p:nvSpPr>
          <p:cNvPr id="14" name="TextBox 13"/>
          <p:cNvSpPr txBox="1"/>
          <p:nvPr/>
        </p:nvSpPr>
        <p:spPr>
          <a:xfrm>
            <a:off x="9244599" y="2331342"/>
            <a:ext cx="2779321" cy="990124"/>
          </a:xfrm>
          <a:prstGeom prst="downArrowCallou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Demi Cond" panose="020B0706030402020204" pitchFamily="34" charset="0"/>
              </a:rPr>
              <a:t>Creditors</a:t>
            </a:r>
          </a:p>
        </p:txBody>
      </p:sp>
    </p:spTree>
    <p:extLst>
      <p:ext uri="{BB962C8B-B14F-4D97-AF65-F5344CB8AC3E}">
        <p14:creationId xmlns:p14="http://schemas.microsoft.com/office/powerpoint/2010/main" val="4164579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ETF: Exchange Traded Fund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600" y="2750643"/>
            <a:ext cx="3002280" cy="3002280"/>
          </a:xfrm>
          <a:prstGeom prst="rect">
            <a:avLst/>
          </a:prstGeom>
        </p:spPr>
      </p:pic>
      <p:sp>
        <p:nvSpPr>
          <p:cNvPr id="8" name="TextBox 7"/>
          <p:cNvSpPr txBox="1"/>
          <p:nvPr/>
        </p:nvSpPr>
        <p:spPr>
          <a:xfrm>
            <a:off x="712680" y="5248832"/>
            <a:ext cx="4551680" cy="1200329"/>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Portfolio Goldman </a:t>
            </a:r>
            <a:r>
              <a:rPr lang="en-US" sz="3600" dirty="0" err="1" smtClean="0">
                <a:latin typeface="Arial Black" panose="020B0A04020102020204" pitchFamily="34" charset="0"/>
              </a:rPr>
              <a:t>Sach</a:t>
            </a:r>
            <a:endParaRPr lang="en-US" sz="3600" dirty="0">
              <a:latin typeface="Arial Black" panose="020B0A04020102020204" pitchFamily="34" charset="0"/>
            </a:endParaRPr>
          </a:p>
        </p:txBody>
      </p:sp>
      <p:sp>
        <p:nvSpPr>
          <p:cNvPr id="9" name="TextBox 8"/>
          <p:cNvSpPr txBox="1"/>
          <p:nvPr/>
        </p:nvSpPr>
        <p:spPr>
          <a:xfrm rot="21213415">
            <a:off x="5329302" y="2592732"/>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Rs.10</a:t>
            </a:r>
            <a:endParaRPr lang="en-US" sz="3600" dirty="0">
              <a:latin typeface="Arial Black" panose="020B0A04020102020204" pitchFamily="34" charset="0"/>
            </a:endParaRPr>
          </a:p>
        </p:txBody>
      </p:sp>
      <p:sp>
        <p:nvSpPr>
          <p:cNvPr id="10" name="TextBox 9"/>
          <p:cNvSpPr txBox="1"/>
          <p:nvPr/>
        </p:nvSpPr>
        <p:spPr>
          <a:xfrm rot="21213415">
            <a:off x="5447502" y="3356715"/>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Rs.10</a:t>
            </a:r>
            <a:endParaRPr lang="en-US" sz="3600" dirty="0">
              <a:latin typeface="Arial Black" panose="020B0A04020102020204" pitchFamily="34" charset="0"/>
            </a:endParaRPr>
          </a:p>
        </p:txBody>
      </p:sp>
      <p:sp>
        <p:nvSpPr>
          <p:cNvPr id="11" name="TextBox 10"/>
          <p:cNvSpPr txBox="1"/>
          <p:nvPr/>
        </p:nvSpPr>
        <p:spPr>
          <a:xfrm rot="21213415">
            <a:off x="5565704" y="4120698"/>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Rs.10</a:t>
            </a:r>
            <a:endParaRPr lang="en-US" sz="3600" dirty="0">
              <a:latin typeface="Arial Black" panose="020B0A04020102020204" pitchFamily="34"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6695" y="2178754"/>
            <a:ext cx="2664408" cy="2664408"/>
          </a:xfrm>
          <a:prstGeom prst="rect">
            <a:avLst/>
          </a:prstGeom>
        </p:spPr>
      </p:pic>
      <p:sp>
        <p:nvSpPr>
          <p:cNvPr id="18" name="TextBox 17"/>
          <p:cNvSpPr txBox="1"/>
          <p:nvPr/>
        </p:nvSpPr>
        <p:spPr>
          <a:xfrm>
            <a:off x="888630" y="1269575"/>
            <a:ext cx="4197604" cy="2404586"/>
          </a:xfrm>
          <a:prstGeom prst="downArrowCallou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smtClean="0">
                <a:latin typeface="Arial Black" panose="020B0A04020102020204" pitchFamily="34" charset="0"/>
              </a:rPr>
              <a:t>ONGC, CIL, GAIL</a:t>
            </a:r>
          </a:p>
          <a:p>
            <a:pPr algn="ctr"/>
            <a:r>
              <a:rPr lang="en-US" sz="3200" dirty="0" smtClean="0">
                <a:latin typeface="Arial Black" panose="020B0A04020102020204" pitchFamily="34" charset="0"/>
              </a:rPr>
              <a:t>10 CPSE</a:t>
            </a:r>
          </a:p>
          <a:p>
            <a:pPr algn="ctr"/>
            <a:r>
              <a:rPr lang="en-US" sz="3200" dirty="0" smtClean="0">
                <a:latin typeface="Arial Black" panose="020B0A04020102020204" pitchFamily="34" charset="0"/>
              </a:rPr>
              <a:t>Rs.3000 crore</a:t>
            </a:r>
            <a:endParaRPr lang="en-US" sz="3200" dirty="0">
              <a:latin typeface="Arial Black" panose="020B0A04020102020204" pitchFamily="34" charset="0"/>
            </a:endParaRPr>
          </a:p>
        </p:txBody>
      </p:sp>
      <p:sp>
        <p:nvSpPr>
          <p:cNvPr id="19" name="TextBox 18"/>
          <p:cNvSpPr txBox="1"/>
          <p:nvPr/>
        </p:nvSpPr>
        <p:spPr>
          <a:xfrm>
            <a:off x="5172771" y="2073931"/>
            <a:ext cx="2568009"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NFO</a:t>
            </a:r>
            <a:endParaRPr lang="en-US" sz="3600" dirty="0">
              <a:latin typeface="Arial Black" panose="020B0A04020102020204" pitchFamily="34" charset="0"/>
            </a:endParaRPr>
          </a:p>
        </p:txBody>
      </p:sp>
      <p:sp>
        <p:nvSpPr>
          <p:cNvPr id="20" name="TextBox 19"/>
          <p:cNvSpPr txBox="1"/>
          <p:nvPr/>
        </p:nvSpPr>
        <p:spPr>
          <a:xfrm rot="2338632">
            <a:off x="8706186" y="3609828"/>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Rs.20</a:t>
            </a:r>
            <a:endParaRPr lang="en-US" sz="3600" dirty="0">
              <a:latin typeface="Arial Black" panose="020B0A04020102020204" pitchFamily="34" charset="0"/>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9689" y="4420719"/>
            <a:ext cx="2664408" cy="2664408"/>
          </a:xfrm>
          <a:prstGeom prst="rect">
            <a:avLst/>
          </a:prstGeom>
        </p:spPr>
      </p:pic>
      <p:sp>
        <p:nvSpPr>
          <p:cNvPr id="21" name="TextBox 20"/>
          <p:cNvSpPr txBox="1"/>
          <p:nvPr/>
        </p:nvSpPr>
        <p:spPr>
          <a:xfrm>
            <a:off x="8972760" y="6125995"/>
            <a:ext cx="3219240"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BSE-NSE</a:t>
            </a:r>
            <a:endParaRPr lang="en-US" sz="3600" dirty="0">
              <a:latin typeface="Arial Black" panose="020B0A04020102020204" pitchFamily="34" charset="0"/>
            </a:endParaRPr>
          </a:p>
        </p:txBody>
      </p:sp>
    </p:spTree>
    <p:extLst>
      <p:ext uri="{BB962C8B-B14F-4D97-AF65-F5344CB8AC3E}">
        <p14:creationId xmlns:p14="http://schemas.microsoft.com/office/powerpoint/2010/main" val="383382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0-#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0-#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8" grpId="0" animBg="1"/>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9788" y="4906298"/>
            <a:ext cx="1524000" cy="1828800"/>
          </a:xfrm>
          <a:prstGeom prst="rect">
            <a:avLst/>
          </a:prstGeom>
        </p:spPr>
      </p:pic>
      <p:sp>
        <p:nvSpPr>
          <p:cNvPr id="3" name="Title 2"/>
          <p:cNvSpPr>
            <a:spLocks noGrp="1"/>
          </p:cNvSpPr>
          <p:nvPr>
            <p:ph type="title"/>
          </p:nvPr>
        </p:nvSpPr>
        <p:spPr/>
        <p:txBody>
          <a:bodyPr>
            <a:normAutofit fontScale="90000"/>
          </a:bodyPr>
          <a:lstStyle/>
          <a:p>
            <a:r>
              <a:rPr lang="en-US" dirty="0" smtClean="0"/>
              <a:t>Hedge Fund = </a:t>
            </a:r>
            <a:r>
              <a:rPr lang="en-US" dirty="0" err="1" smtClean="0"/>
              <a:t>pvt</a:t>
            </a:r>
            <a:r>
              <a:rPr lang="en-US" dirty="0" smtClean="0"/>
              <a:t> MF for HNI</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1846" y="1430755"/>
            <a:ext cx="3002280" cy="3002280"/>
          </a:xfrm>
          <a:prstGeom prst="rect">
            <a:avLst/>
          </a:prstGeom>
        </p:spPr>
      </p:pic>
      <p:sp>
        <p:nvSpPr>
          <p:cNvPr id="8" name="TextBox 7"/>
          <p:cNvSpPr txBox="1"/>
          <p:nvPr/>
        </p:nvSpPr>
        <p:spPr>
          <a:xfrm>
            <a:off x="954606" y="3923199"/>
            <a:ext cx="3675888" cy="1200329"/>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Portfolio (Hedge Fund)</a:t>
            </a:r>
            <a:endParaRPr lang="en-US" sz="3600" dirty="0">
              <a:latin typeface="Arial Black" panose="020B0A04020102020204" pitchFamily="34" charset="0"/>
            </a:endParaRPr>
          </a:p>
        </p:txBody>
      </p:sp>
      <p:sp>
        <p:nvSpPr>
          <p:cNvPr id="9" name="TextBox 8"/>
          <p:cNvSpPr txBox="1"/>
          <p:nvPr/>
        </p:nvSpPr>
        <p:spPr>
          <a:xfrm rot="21213415">
            <a:off x="5329302" y="2592732"/>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Unit</a:t>
            </a:r>
            <a:endParaRPr lang="en-US" sz="3600" dirty="0">
              <a:latin typeface="Arial Black" panose="020B0A04020102020204" pitchFamily="34" charset="0"/>
            </a:endParaRPr>
          </a:p>
        </p:txBody>
      </p:sp>
      <p:sp>
        <p:nvSpPr>
          <p:cNvPr id="10" name="TextBox 9"/>
          <p:cNvSpPr txBox="1"/>
          <p:nvPr/>
        </p:nvSpPr>
        <p:spPr>
          <a:xfrm rot="21213415">
            <a:off x="5447502" y="3356715"/>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Unit</a:t>
            </a:r>
            <a:endParaRPr lang="en-US" sz="3600" dirty="0">
              <a:latin typeface="Arial Black" panose="020B0A04020102020204" pitchFamily="34" charset="0"/>
            </a:endParaRPr>
          </a:p>
        </p:txBody>
      </p:sp>
      <p:sp>
        <p:nvSpPr>
          <p:cNvPr id="11" name="TextBox 10"/>
          <p:cNvSpPr txBox="1"/>
          <p:nvPr/>
        </p:nvSpPr>
        <p:spPr>
          <a:xfrm rot="21213415">
            <a:off x="5565704" y="4120698"/>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Unit</a:t>
            </a:r>
            <a:endParaRPr lang="en-US" sz="3600" dirty="0">
              <a:latin typeface="Arial Black" panose="020B0A0402010202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4952" y="4587009"/>
            <a:ext cx="2349065" cy="1879252"/>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5231" y="2123819"/>
            <a:ext cx="1917668" cy="2399544"/>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94510" y="2123819"/>
            <a:ext cx="1877015" cy="2431367"/>
          </a:xfrm>
          <a:prstGeom prst="rect">
            <a:avLst/>
          </a:prstGeom>
        </p:spPr>
      </p:pic>
    </p:spTree>
    <p:extLst>
      <p:ext uri="{BB962C8B-B14F-4D97-AF65-F5344CB8AC3E}">
        <p14:creationId xmlns:p14="http://schemas.microsoft.com/office/powerpoint/2010/main" val="172970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484255">
            <a:off x="103668" y="3942149"/>
            <a:ext cx="1665646" cy="120952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192" y="159216"/>
            <a:ext cx="1219200" cy="1219200"/>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0592" y="311616"/>
            <a:ext cx="1219200" cy="12192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992" y="464016"/>
            <a:ext cx="1219200" cy="12192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0356" y="4350939"/>
            <a:ext cx="1625046" cy="1218785"/>
          </a:xfrm>
          <a:prstGeom prst="rect">
            <a:avLst/>
          </a:prstGeom>
        </p:spPr>
      </p:pic>
      <p:sp>
        <p:nvSpPr>
          <p:cNvPr id="39" name="TextBox 38"/>
          <p:cNvSpPr txBox="1"/>
          <p:nvPr/>
        </p:nvSpPr>
        <p:spPr>
          <a:xfrm>
            <a:off x="6608352" y="5569724"/>
            <a:ext cx="3303744" cy="1015663"/>
          </a:xfrm>
          <a:prstGeom prst="rect">
            <a:avLst/>
          </a:prstGeom>
          <a:solidFill>
            <a:srgbClr val="00B05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latin typeface="Arial Black" panose="020B0A04020102020204" pitchFamily="34" charset="0"/>
              </a:rPr>
              <a:t>P-Note</a:t>
            </a:r>
          </a:p>
          <a:p>
            <a:pPr algn="ctr"/>
            <a:r>
              <a:rPr lang="en-US" sz="2000" dirty="0" smtClean="0">
                <a:latin typeface="Arial Black" panose="020B0A04020102020204" pitchFamily="34" charset="0"/>
              </a:rPr>
              <a:t>Derives value from FII’s portfolio</a:t>
            </a:r>
          </a:p>
        </p:txBody>
      </p:sp>
      <p:cxnSp>
        <p:nvCxnSpPr>
          <p:cNvPr id="37" name="Straight Arrow Connector 36"/>
          <p:cNvCxnSpPr>
            <a:stCxn id="8" idx="1"/>
          </p:cNvCxnSpPr>
          <p:nvPr/>
        </p:nvCxnSpPr>
        <p:spPr>
          <a:xfrm flipH="1">
            <a:off x="5275423" y="2674955"/>
            <a:ext cx="1997567" cy="1763587"/>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122" y="265176"/>
            <a:ext cx="2585277" cy="1601858"/>
          </a:xfrm>
          <a:prstGeom prst="rect">
            <a:avLst/>
          </a:prstGeom>
        </p:spPr>
      </p:pic>
      <p:sp>
        <p:nvSpPr>
          <p:cNvPr id="3" name="TextBox 2"/>
          <p:cNvSpPr txBox="1"/>
          <p:nvPr/>
        </p:nvSpPr>
        <p:spPr>
          <a:xfrm>
            <a:off x="216680" y="1867034"/>
            <a:ext cx="2804160" cy="1323439"/>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latin typeface="Segoe UI Semibold" panose="020B0702040204020203" pitchFamily="34" charset="0"/>
                <a:cs typeface="Segoe UI Semibold" panose="020B0702040204020203" pitchFamily="34" charset="0"/>
              </a:rPr>
              <a:t>Sadhu Yadav a.k.a Politician, builder, Contractor &amp; Mafia </a:t>
            </a:r>
          </a:p>
          <a:p>
            <a:pPr algn="ctr"/>
            <a:r>
              <a:rPr lang="en-US" sz="2000" dirty="0" smtClean="0">
                <a:latin typeface="Segoe UI Semibold" panose="020B0702040204020203" pitchFamily="34" charset="0"/>
                <a:cs typeface="Segoe UI Semibold" panose="020B0702040204020203" pitchFamily="34" charset="0"/>
              </a:rPr>
              <a:t>all in one Multiskill</a:t>
            </a:r>
            <a:endParaRPr lang="en-US" sz="2000" dirty="0">
              <a:latin typeface="Segoe UI Semibold" panose="020B0702040204020203" pitchFamily="34" charset="0"/>
              <a:cs typeface="Segoe UI Semibold" panose="020B0702040204020203" pitchFamily="34" charset="0"/>
            </a:endParaRPr>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0312" y="426025"/>
            <a:ext cx="1920240" cy="1280160"/>
          </a:xfrm>
          <a:prstGeom prst="rect">
            <a:avLst/>
          </a:prstGeom>
        </p:spPr>
      </p:pic>
      <p:cxnSp>
        <p:nvCxnSpPr>
          <p:cNvPr id="5" name="Straight Arrow Connector 4"/>
          <p:cNvCxnSpPr>
            <a:endCxn id="4" idx="1"/>
          </p:cNvCxnSpPr>
          <p:nvPr/>
        </p:nvCxnSpPr>
        <p:spPr>
          <a:xfrm>
            <a:off x="2911399" y="1066105"/>
            <a:ext cx="1108913" cy="0"/>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7" name="TextBox 6"/>
          <p:cNvSpPr txBox="1"/>
          <p:nvPr/>
        </p:nvSpPr>
        <p:spPr>
          <a:xfrm>
            <a:off x="3578352" y="1706185"/>
            <a:ext cx="2804160" cy="1323439"/>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latin typeface="Segoe UI Semibold" panose="020B0702040204020203" pitchFamily="34" charset="0"/>
                <a:cs typeface="Segoe UI Semibold" panose="020B0702040204020203" pitchFamily="34" charset="0"/>
              </a:rPr>
              <a:t>Hawala operator sends Rupees to Tax Haven, converting</a:t>
            </a:r>
          </a:p>
          <a:p>
            <a:pPr algn="ctr"/>
            <a:r>
              <a:rPr lang="en-US" sz="2000" dirty="0" smtClean="0">
                <a:latin typeface="Segoe UI Semibold" panose="020B0702040204020203" pitchFamily="34" charset="0"/>
                <a:cs typeface="Segoe UI Semibold" panose="020B0702040204020203" pitchFamily="34" charset="0"/>
              </a:rPr>
              <a:t>to Dollars</a:t>
            </a:r>
            <a:endParaRPr lang="en-US" sz="2000" dirty="0">
              <a:latin typeface="Segoe UI Semibold" panose="020B0702040204020203" pitchFamily="34" charset="0"/>
              <a:cs typeface="Segoe UI Semibold" panose="020B0702040204020203" pitchFamily="34" charset="0"/>
            </a:endParaRPr>
          </a:p>
        </p:txBody>
      </p:sp>
      <p:sp>
        <p:nvSpPr>
          <p:cNvPr id="8" name="TextBox 7"/>
          <p:cNvSpPr txBox="1"/>
          <p:nvPr/>
        </p:nvSpPr>
        <p:spPr>
          <a:xfrm>
            <a:off x="7272990" y="2167123"/>
            <a:ext cx="2804160" cy="1015663"/>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latin typeface="Segoe UI Semibold" panose="020B0702040204020203" pitchFamily="34" charset="0"/>
                <a:cs typeface="Segoe UI Semibold" panose="020B0702040204020203" pitchFamily="34" charset="0"/>
              </a:rPr>
              <a:t>Hedge Fund Manager or Investment banker </a:t>
            </a:r>
          </a:p>
          <a:p>
            <a:pPr algn="ctr"/>
            <a:r>
              <a:rPr lang="en-US" sz="2000" dirty="0" smtClean="0">
                <a:latin typeface="Segoe UI Semibold" panose="020B0702040204020203" pitchFamily="34" charset="0"/>
                <a:cs typeface="Segoe UI Semibold" panose="020B0702040204020203" pitchFamily="34" charset="0"/>
              </a:rPr>
              <a:t>in Tax Haven</a:t>
            </a:r>
            <a:endParaRPr lang="en-US" sz="1600" dirty="0">
              <a:latin typeface="Segoe UI Semibold" panose="020B0702040204020203" pitchFamily="34" charset="0"/>
              <a:cs typeface="Segoe UI Semibold" panose="020B0702040204020203" pitchFamily="34" charset="0"/>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3070" y="338323"/>
            <a:ext cx="1524000" cy="1828800"/>
          </a:xfrm>
          <a:prstGeom prst="rect">
            <a:avLst/>
          </a:prstGeom>
        </p:spPr>
      </p:pic>
      <p:cxnSp>
        <p:nvCxnSpPr>
          <p:cNvPr id="10" name="Straight Arrow Connector 9"/>
          <p:cNvCxnSpPr>
            <a:stCxn id="4" idx="3"/>
            <a:endCxn id="9" idx="1"/>
          </p:cNvCxnSpPr>
          <p:nvPr/>
        </p:nvCxnSpPr>
        <p:spPr>
          <a:xfrm>
            <a:off x="5940552" y="1066105"/>
            <a:ext cx="1972518" cy="186618"/>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5860" y="3175310"/>
            <a:ext cx="1219200" cy="1219200"/>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8260" y="3327710"/>
            <a:ext cx="1219200" cy="1219200"/>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0660" y="3480110"/>
            <a:ext cx="1219200" cy="1219200"/>
          </a:xfrm>
          <a:prstGeom prst="rect">
            <a:avLst/>
          </a:prstGeom>
        </p:spPr>
      </p:pic>
      <p:sp>
        <p:nvSpPr>
          <p:cNvPr id="20" name="TextBox 19"/>
          <p:cNvSpPr txBox="1"/>
          <p:nvPr/>
        </p:nvSpPr>
        <p:spPr>
          <a:xfrm>
            <a:off x="3447503" y="5531159"/>
            <a:ext cx="2789167" cy="369332"/>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smtClean="0">
                <a:latin typeface="Arial Black" panose="020B0A04020102020204" pitchFamily="34" charset="0"/>
              </a:rPr>
              <a:t>SEBI registered FII</a:t>
            </a:r>
          </a:p>
        </p:txBody>
      </p:sp>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278020">
            <a:off x="1642860" y="3697032"/>
            <a:ext cx="1402877" cy="1469680"/>
          </a:xfrm>
          <a:prstGeom prst="rect">
            <a:avLst/>
          </a:prstGeom>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661092">
            <a:off x="522885" y="3794891"/>
            <a:ext cx="1671201" cy="589637"/>
          </a:xfrm>
          <a:prstGeom prst="rect">
            <a:avLst/>
          </a:prstGeom>
        </p:spPr>
      </p:pic>
      <p:sp>
        <p:nvSpPr>
          <p:cNvPr id="24" name="TextBox 23"/>
          <p:cNvSpPr txBox="1"/>
          <p:nvPr/>
        </p:nvSpPr>
        <p:spPr>
          <a:xfrm>
            <a:off x="216680" y="6271083"/>
            <a:ext cx="2526520" cy="461665"/>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smtClean="0">
                <a:latin typeface="Arial Black" panose="020B0A04020102020204" pitchFamily="34" charset="0"/>
              </a:rPr>
              <a:t>FII’s portfolio</a:t>
            </a:r>
          </a:p>
        </p:txBody>
      </p:sp>
      <p:pic>
        <p:nvPicPr>
          <p:cNvPr id="25" name="Picture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3593" y="5058888"/>
            <a:ext cx="1415916" cy="1415916"/>
          </a:xfrm>
          <a:prstGeom prst="rect">
            <a:avLst/>
          </a:prstGeom>
        </p:spPr>
      </p:pic>
      <p:cxnSp>
        <p:nvCxnSpPr>
          <p:cNvPr id="27" name="Straight Arrow Connector 26"/>
          <p:cNvCxnSpPr>
            <a:endCxn id="8" idx="2"/>
          </p:cNvCxnSpPr>
          <p:nvPr/>
        </p:nvCxnSpPr>
        <p:spPr>
          <a:xfrm flipV="1">
            <a:off x="8217523" y="3182786"/>
            <a:ext cx="457547" cy="972086"/>
          </a:xfrm>
          <a:prstGeom prst="straightConnector1">
            <a:avLst/>
          </a:prstGeom>
          <a:ln w="76200">
            <a:solidFill>
              <a:srgbClr val="00206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28" name="Straight Arrow Connector 27"/>
          <p:cNvCxnSpPr/>
          <p:nvPr/>
        </p:nvCxnSpPr>
        <p:spPr>
          <a:xfrm flipV="1">
            <a:off x="6769403" y="4906021"/>
            <a:ext cx="838867" cy="752242"/>
          </a:xfrm>
          <a:prstGeom prst="straightConnector1">
            <a:avLst/>
          </a:prstGeom>
          <a:ln w="76200">
            <a:solidFill>
              <a:srgbClr val="00206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40" name="Straight Arrow Connector 39"/>
          <p:cNvCxnSpPr>
            <a:stCxn id="39" idx="1"/>
            <a:endCxn id="24" idx="3"/>
          </p:cNvCxnSpPr>
          <p:nvPr/>
        </p:nvCxnSpPr>
        <p:spPr>
          <a:xfrm flipH="1">
            <a:off x="2743200" y="6077556"/>
            <a:ext cx="3865152" cy="424360"/>
          </a:xfrm>
          <a:prstGeom prst="straightConnector1">
            <a:avLst/>
          </a:prstGeom>
          <a:ln w="76200">
            <a:solidFill>
              <a:schemeClr val="accent2"/>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43" name="Picture 4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9860" y="4071333"/>
            <a:ext cx="1371391" cy="13713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45" name="Straight Arrow Connector 44"/>
          <p:cNvCxnSpPr>
            <a:stCxn id="19" idx="1"/>
          </p:cNvCxnSpPr>
          <p:nvPr/>
        </p:nvCxnSpPr>
        <p:spPr>
          <a:xfrm flipH="1">
            <a:off x="2639303" y="4960332"/>
            <a:ext cx="1261053" cy="683926"/>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54496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1000"/>
                                        <p:tgtEl>
                                          <p:spTgt spid="43"/>
                                        </p:tgtEl>
                                      </p:cBhvr>
                                    </p:animEffect>
                                    <p:anim calcmode="lin" valueType="num">
                                      <p:cBhvr>
                                        <p:cTn id="42" dur="1000" fill="hold"/>
                                        <p:tgtEl>
                                          <p:spTgt spid="43"/>
                                        </p:tgtEl>
                                        <p:attrNameLst>
                                          <p:attrName>ppt_x</p:attrName>
                                        </p:attrNameLst>
                                      </p:cBhvr>
                                      <p:tavLst>
                                        <p:tav tm="0">
                                          <p:val>
                                            <p:strVal val="#ppt_x"/>
                                          </p:val>
                                        </p:tav>
                                        <p:tav tm="100000">
                                          <p:val>
                                            <p:strVal val="#ppt_x"/>
                                          </p:val>
                                        </p:tav>
                                      </p:tavLst>
                                    </p:anim>
                                    <p:anim calcmode="lin" valueType="num">
                                      <p:cBhvr>
                                        <p:cTn id="43" dur="1000" fill="hold"/>
                                        <p:tgtEl>
                                          <p:spTgt spid="4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1000"/>
                                        <p:tgtEl>
                                          <p:spTgt spid="39"/>
                                        </p:tgtEl>
                                      </p:cBhvr>
                                    </p:animEffect>
                                    <p:anim calcmode="lin" valueType="num">
                                      <p:cBhvr>
                                        <p:cTn id="47" dur="1000" fill="hold"/>
                                        <p:tgtEl>
                                          <p:spTgt spid="39"/>
                                        </p:tgtEl>
                                        <p:attrNameLst>
                                          <p:attrName>ppt_x</p:attrName>
                                        </p:attrNameLst>
                                      </p:cBhvr>
                                      <p:tavLst>
                                        <p:tav tm="0">
                                          <p:val>
                                            <p:strVal val="#ppt_x"/>
                                          </p:val>
                                        </p:tav>
                                        <p:tav tm="100000">
                                          <p:val>
                                            <p:strVal val="#ppt_x"/>
                                          </p:val>
                                        </p:tav>
                                      </p:tavLst>
                                    </p:anim>
                                    <p:anim calcmode="lin" valueType="num">
                                      <p:cBhvr>
                                        <p:cTn id="4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 grpId="0" animBg="1"/>
      <p:bldP spid="8"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47" y="962353"/>
            <a:ext cx="4085714" cy="4085714"/>
          </a:xfrm>
          <a:prstGeom prst="rect">
            <a:avLst/>
          </a:prstGeom>
        </p:spPr>
      </p:pic>
      <p:sp>
        <p:nvSpPr>
          <p:cNvPr id="4" name="Title 3"/>
          <p:cNvSpPr>
            <a:spLocks noGrp="1"/>
          </p:cNvSpPr>
          <p:nvPr>
            <p:ph type="title"/>
          </p:nvPr>
        </p:nvSpPr>
        <p:spPr/>
        <p:txBody>
          <a:bodyPr>
            <a:normAutofit fontScale="90000"/>
          </a:bodyPr>
          <a:lstStyle/>
          <a:p>
            <a:r>
              <a:rPr lang="en-US" dirty="0" smtClean="0"/>
              <a:t>How to memorize?</a:t>
            </a:r>
            <a:endParaRPr lang="en-US" dirty="0"/>
          </a:p>
        </p:txBody>
      </p:sp>
      <p:pic>
        <p:nvPicPr>
          <p:cNvPr id="1026" name="Picture 2" descr="http://www.lotussculpture.com/mm5/graphics/00000001/antique-nataraja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4095" y="1269727"/>
            <a:ext cx="2747137" cy="39132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4714" y="2587129"/>
            <a:ext cx="3711295" cy="2299548"/>
          </a:xfrm>
          <a:prstGeom prst="rect">
            <a:avLst/>
          </a:prstGeom>
        </p:spPr>
      </p:pic>
      <p:pic>
        <p:nvPicPr>
          <p:cNvPr id="1028" name="Picture 4" descr="http://theboysareback.files.wordpress.com/2012/10/phone-drama-tony-romo-did-not-hang-up-on-the-baltimore-media-the-boys-are-back-blog.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4445" y="4278405"/>
            <a:ext cx="2019300" cy="19812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063745" y="620805"/>
            <a:ext cx="7208520" cy="3484900"/>
          </a:xfrm>
          <a:prstGeom prst="rightArrow">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600" dirty="0" smtClean="0">
                <a:latin typeface="Arial Black" panose="020B0A04020102020204" pitchFamily="34" charset="0"/>
              </a:rPr>
              <a:t>PUT option: </a:t>
            </a:r>
          </a:p>
          <a:p>
            <a:r>
              <a:rPr lang="en-US" sz="3600" dirty="0" smtClean="0">
                <a:latin typeface="Arial Black" panose="020B0A04020102020204" pitchFamily="34" charset="0"/>
              </a:rPr>
              <a:t>Right to sell</a:t>
            </a:r>
          </a:p>
          <a:p>
            <a:r>
              <a:rPr lang="en-US" sz="3600" dirty="0" smtClean="0">
                <a:latin typeface="Arial Black" panose="020B0A04020102020204" pitchFamily="34" charset="0"/>
              </a:rPr>
              <a:t>But no obligation to sell</a:t>
            </a:r>
            <a:endParaRPr lang="en-US" sz="3600" dirty="0">
              <a:latin typeface="Arial Black" panose="020B0A04020102020204" pitchFamily="34" charset="0"/>
            </a:endParaRPr>
          </a:p>
        </p:txBody>
      </p:sp>
    </p:spTree>
    <p:extLst>
      <p:ext uri="{BB962C8B-B14F-4D97-AF65-F5344CB8AC3E}">
        <p14:creationId xmlns:p14="http://schemas.microsoft.com/office/powerpoint/2010/main" val="347435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Share Market</a:t>
            </a:r>
            <a:endParaRPr lang="en-US" dirty="0"/>
          </a:p>
        </p:txBody>
      </p:sp>
      <p:sp>
        <p:nvSpPr>
          <p:cNvPr id="2" name="Text Placeholder 1"/>
          <p:cNvSpPr>
            <a:spLocks noGrp="1"/>
          </p:cNvSpPr>
          <p:nvPr>
            <p:ph type="body" idx="1"/>
          </p:nvPr>
        </p:nvSpPr>
        <p:spPr>
          <a:xfrm>
            <a:off x="838199" y="2204563"/>
            <a:ext cx="7900447" cy="3545951"/>
          </a:xfrm>
        </p:spPr>
        <p:txBody>
          <a:bodyPr>
            <a:normAutofit/>
          </a:bodyPr>
          <a:lstStyle/>
          <a:p>
            <a:r>
              <a:rPr lang="en-US" dirty="0" smtClean="0"/>
              <a:t>Sensex calculation</a:t>
            </a:r>
          </a:p>
          <a:p>
            <a:r>
              <a:rPr lang="en-US" dirty="0" smtClean="0"/>
              <a:t>Stag, Bulls and bears</a:t>
            </a:r>
          </a:p>
          <a:p>
            <a:r>
              <a:rPr lang="en-US" dirty="0" err="1" smtClean="0"/>
              <a:t>Harshad</a:t>
            </a:r>
            <a:r>
              <a:rPr lang="en-US" dirty="0" smtClean="0"/>
              <a:t> Mehta, Ketan Parekh, Circuit Breaker</a:t>
            </a:r>
          </a:p>
          <a:p>
            <a:r>
              <a:rPr lang="en-US" dirty="0" smtClean="0"/>
              <a:t>Dematerialization, </a:t>
            </a:r>
            <a:r>
              <a:rPr lang="en-US" smtClean="0"/>
              <a:t>PAN card</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6" name="Picture 5"/>
          <p:cNvPicPr>
            <a:picLocks noChangeAspect="1"/>
          </p:cNvPicPr>
          <p:nvPr/>
        </p:nvPicPr>
        <p:blipFill>
          <a:blip r:embed="rId2"/>
          <a:stretch>
            <a:fillRect/>
          </a:stretch>
        </p:blipFill>
        <p:spPr>
          <a:xfrm>
            <a:off x="9014185" y="1749020"/>
            <a:ext cx="3177815" cy="4138019"/>
          </a:xfrm>
          <a:prstGeom prst="rect">
            <a:avLst/>
          </a:prstGeom>
        </p:spPr>
      </p:pic>
      <p:sp>
        <p:nvSpPr>
          <p:cNvPr id="7" name="Title 1"/>
          <p:cNvSpPr txBox="1">
            <a:spLocks/>
          </p:cNvSpPr>
          <p:nvPr/>
        </p:nvSpPr>
        <p:spPr>
          <a:xfrm>
            <a:off x="5235019" y="5887039"/>
            <a:ext cx="6956981" cy="970961"/>
          </a:xfrm>
          <a:prstGeom prst="rect">
            <a:avLst/>
          </a:prstGeom>
          <a:solidFill>
            <a:srgbClr val="0070C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smtClean="0">
                <a:solidFill>
                  <a:schemeClr val="bg1"/>
                </a:solidFill>
                <a:latin typeface="Franklin Gothic Medium Cond" panose="020B0606030402020204" pitchFamily="34" charset="0"/>
              </a:rPr>
              <a:t>If any discrepancy in these PPTs vs. </a:t>
            </a:r>
            <a:r>
              <a:rPr lang="en-US" sz="2000" dirty="0" err="1" smtClean="0">
                <a:solidFill>
                  <a:schemeClr val="bg1"/>
                </a:solidFill>
                <a:latin typeface="Franklin Gothic Medium Cond" panose="020B0606030402020204" pitchFamily="34" charset="0"/>
              </a:rPr>
              <a:t>wiki,Ramesh</a:t>
            </a:r>
            <a:r>
              <a:rPr lang="en-US" sz="2000" dirty="0" smtClean="0">
                <a:solidFill>
                  <a:schemeClr val="bg1"/>
                </a:solidFill>
                <a:latin typeface="Franklin Gothic Medium Cond" panose="020B0606030402020204" pitchFamily="34" charset="0"/>
              </a:rPr>
              <a:t>, </a:t>
            </a:r>
            <a:r>
              <a:rPr lang="en-US" sz="2000" dirty="0" err="1" smtClean="0">
                <a:solidFill>
                  <a:schemeClr val="bg1"/>
                </a:solidFill>
                <a:latin typeface="Franklin Gothic Medium Cond" panose="020B0606030402020204" pitchFamily="34" charset="0"/>
              </a:rPr>
              <a:t>Dutt-Sundaram</a:t>
            </a:r>
            <a:r>
              <a:rPr lang="en-US" sz="2000" dirty="0" smtClean="0">
                <a:solidFill>
                  <a:schemeClr val="bg1"/>
                </a:solidFill>
                <a:latin typeface="Franklin Gothic Medium Cond" panose="020B0606030402020204" pitchFamily="34" charset="0"/>
              </a:rPr>
              <a:t> et al that’s bcoz I refer to book for NBFC &amp; Finance topics.</a:t>
            </a:r>
          </a:p>
          <a:p>
            <a:pPr algn="ctr"/>
            <a:r>
              <a:rPr lang="en-US" sz="2000" dirty="0" smtClean="0">
                <a:solidFill>
                  <a:schemeClr val="bg1"/>
                </a:solidFill>
                <a:latin typeface="Franklin Gothic Medium Cond" panose="020B0606030402020204" pitchFamily="34" charset="0"/>
              </a:rPr>
              <a:t>PS: You don’t need to buy or read this book. This is only for ‘disclaimer’.</a:t>
            </a:r>
          </a:p>
        </p:txBody>
      </p:sp>
    </p:spTree>
    <p:extLst>
      <p:ext uri="{BB962C8B-B14F-4D97-AF65-F5344CB8AC3E}">
        <p14:creationId xmlns:p14="http://schemas.microsoft.com/office/powerpoint/2010/main" val="375379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431" y="638955"/>
            <a:ext cx="2638793" cy="3810532"/>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15</a:t>
            </a:fld>
            <a:endParaRPr lang="en-US" dirty="0"/>
          </a:p>
        </p:txBody>
      </p:sp>
      <p:sp>
        <p:nvSpPr>
          <p:cNvPr id="4" name="Title 3"/>
          <p:cNvSpPr>
            <a:spLocks noGrp="1"/>
          </p:cNvSpPr>
          <p:nvPr>
            <p:ph type="title"/>
          </p:nvPr>
        </p:nvSpPr>
        <p:spPr/>
        <p:txBody>
          <a:bodyPr>
            <a:normAutofit fontScale="90000"/>
          </a:bodyPr>
          <a:lstStyle/>
          <a:p>
            <a:r>
              <a:rPr lang="en-US" dirty="0" smtClean="0"/>
              <a:t>SENSEX calculation: 1979</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48920"/>
            <a:ext cx="2819400" cy="1913164"/>
          </a:xfrm>
          <a:prstGeom prst="rect">
            <a:avLst/>
          </a:prstGeom>
        </p:spPr>
      </p:pic>
      <p:sp>
        <p:nvSpPr>
          <p:cNvPr id="24" name="TextBox 23"/>
          <p:cNvSpPr txBox="1"/>
          <p:nvPr/>
        </p:nvSpPr>
        <p:spPr>
          <a:xfrm>
            <a:off x="2526792" y="4406908"/>
            <a:ext cx="3675888" cy="2384405"/>
          </a:xfrm>
          <a:prstGeom prst="leftArrow">
            <a:avLst>
              <a:gd name="adj1" fmla="val 50000"/>
              <a:gd name="adj2" fmla="val 24690"/>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3600" dirty="0" smtClean="0">
                <a:latin typeface="Arial Black" panose="020B0A04020102020204" pitchFamily="34" charset="0"/>
              </a:rPr>
              <a:t>30k with </a:t>
            </a:r>
            <a:r>
              <a:rPr lang="en-US" sz="3600" dirty="0" err="1" smtClean="0">
                <a:latin typeface="Arial Black" panose="020B0A04020102020204" pitchFamily="34" charset="0"/>
              </a:rPr>
              <a:t>Mallya</a:t>
            </a:r>
            <a:endParaRPr lang="en-US" sz="3600" dirty="0">
              <a:latin typeface="Arial Black" panose="020B0A04020102020204" pitchFamily="34" charset="0"/>
            </a:endParaRPr>
          </a:p>
        </p:txBody>
      </p:sp>
      <p:sp>
        <p:nvSpPr>
          <p:cNvPr id="25" name="TextBox 24"/>
          <p:cNvSpPr txBox="1"/>
          <p:nvPr/>
        </p:nvSpPr>
        <p:spPr>
          <a:xfrm>
            <a:off x="3606031" y="2797618"/>
            <a:ext cx="3675888" cy="2384405"/>
          </a:xfrm>
          <a:prstGeom prst="rightArrow">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3600" dirty="0" smtClean="0">
                <a:latin typeface="Arial Black" panose="020B0A04020102020204" pitchFamily="34" charset="0"/>
              </a:rPr>
              <a:t>70k with public</a:t>
            </a:r>
            <a:endParaRPr lang="en-US" sz="3600" dirty="0">
              <a:latin typeface="Arial Black" panose="020B0A040201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1849" y="795523"/>
            <a:ext cx="2638793" cy="3810532"/>
          </a:xfrm>
          <a:prstGeom prst="rect">
            <a:avLst/>
          </a:prstGeom>
        </p:spPr>
      </p:pic>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2526" y="3200540"/>
            <a:ext cx="2638793" cy="3810532"/>
          </a:xfrm>
          <a:prstGeom prst="rect">
            <a:avLst/>
          </a:prstGeom>
        </p:spPr>
      </p:pic>
      <p:pic>
        <p:nvPicPr>
          <p:cNvPr id="26" name="Picture 25"/>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97576" y="3047468"/>
            <a:ext cx="2638793" cy="3810532"/>
          </a:xfrm>
          <a:prstGeom prst="rect">
            <a:avLst/>
          </a:prstGeom>
        </p:spPr>
      </p:pic>
    </p:spTree>
    <p:extLst>
      <p:ext uri="{BB962C8B-B14F-4D97-AF65-F5344CB8AC3E}">
        <p14:creationId xmlns:p14="http://schemas.microsoft.com/office/powerpoint/2010/main" val="428090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Free float Market cap (FFMC) </a:t>
            </a:r>
          </a:p>
          <a:p>
            <a:r>
              <a:rPr lang="en-US" dirty="0"/>
              <a:t>=Price of each share x total # of shares with public.</a:t>
            </a:r>
          </a:p>
          <a:p>
            <a:r>
              <a:rPr lang="en-US" dirty="0"/>
              <a:t>=10 x 70,000</a:t>
            </a:r>
          </a:p>
          <a:p>
            <a:r>
              <a:rPr lang="en-US" dirty="0"/>
              <a:t>=7,00,000 Rs. (1</a:t>
            </a:r>
            <a:r>
              <a:rPr lang="en-US" baseline="30000" dirty="0"/>
              <a:t>st</a:t>
            </a:r>
            <a:r>
              <a:rPr lang="en-US" dirty="0"/>
              <a:t> April 1979)</a:t>
            </a:r>
          </a:p>
          <a:p>
            <a:endParaRPr lang="en-US" dirty="0"/>
          </a:p>
        </p:txBody>
      </p:sp>
      <p:sp>
        <p:nvSpPr>
          <p:cNvPr id="4" name="Title 3"/>
          <p:cNvSpPr>
            <a:spLocks noGrp="1"/>
          </p:cNvSpPr>
          <p:nvPr>
            <p:ph type="title"/>
          </p:nvPr>
        </p:nvSpPr>
        <p:spPr/>
        <p:txBody>
          <a:bodyPr>
            <a:normAutofit fontScale="90000"/>
          </a:bodyPr>
          <a:lstStyle/>
          <a:p>
            <a:r>
              <a:rPr lang="en-US" dirty="0" smtClean="0"/>
              <a:t>1979</a:t>
            </a:r>
            <a:endParaRPr lang="en-US" dirty="0"/>
          </a:p>
        </p:txBody>
      </p:sp>
      <p:pic>
        <p:nvPicPr>
          <p:cNvPr id="7" name="Content Placeholder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709635" y="1365778"/>
            <a:ext cx="2638793" cy="3810532"/>
          </a:xfrm>
          <a:prstGeom prst="rect">
            <a:avLst/>
          </a:prstGeom>
        </p:spPr>
      </p:pic>
    </p:spTree>
    <p:extLst>
      <p:ext uri="{BB962C8B-B14F-4D97-AF65-F5344CB8AC3E}">
        <p14:creationId xmlns:p14="http://schemas.microsoft.com/office/powerpoint/2010/main" val="2720123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838200" y="384048"/>
          <a:ext cx="10515600" cy="6199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5339014" y="3744999"/>
            <a:ext cx="2316470" cy="1283910"/>
          </a:xfrm>
          <a:prstGeom prst="rightArrow">
            <a:avLst/>
          </a:prstGeom>
          <a:solidFill>
            <a:srgbClr val="7030A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FRESH</a:t>
            </a:r>
            <a:endParaRPr lang="en-US" sz="3600" dirty="0">
              <a:latin typeface="Arial Black" panose="020B0A04020102020204" pitchFamily="34" charset="0"/>
            </a:endParaRPr>
          </a:p>
        </p:txBody>
      </p:sp>
      <p:sp>
        <p:nvSpPr>
          <p:cNvPr id="10" name="TextBox 9"/>
          <p:cNvSpPr txBox="1"/>
          <p:nvPr/>
        </p:nvSpPr>
        <p:spPr>
          <a:xfrm>
            <a:off x="1072916" y="1150665"/>
            <a:ext cx="3124180" cy="990124"/>
          </a:xfrm>
          <a:prstGeom prst="downArrowCallou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Short term</a:t>
            </a:r>
            <a:endParaRPr lang="en-US" sz="3600" dirty="0">
              <a:latin typeface="Arial Black" panose="020B0A04020102020204" pitchFamily="34" charset="0"/>
            </a:endParaRPr>
          </a:p>
        </p:txBody>
      </p:sp>
      <p:sp>
        <p:nvSpPr>
          <p:cNvPr id="11" name="TextBox 10"/>
          <p:cNvSpPr txBox="1"/>
          <p:nvPr/>
        </p:nvSpPr>
        <p:spPr>
          <a:xfrm>
            <a:off x="7846406" y="1150665"/>
            <a:ext cx="3124180" cy="990124"/>
          </a:xfrm>
          <a:prstGeom prst="downArrowCallou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Long term</a:t>
            </a:r>
            <a:endParaRPr lang="en-US" sz="3600" dirty="0">
              <a:latin typeface="Arial Black" panose="020B0A04020102020204" pitchFamily="34" charset="0"/>
            </a:endParaRPr>
          </a:p>
        </p:txBody>
      </p:sp>
      <p:sp>
        <p:nvSpPr>
          <p:cNvPr id="8" name="TextBox 7"/>
          <p:cNvSpPr txBox="1"/>
          <p:nvPr/>
        </p:nvSpPr>
        <p:spPr>
          <a:xfrm>
            <a:off x="5110414" y="5345199"/>
            <a:ext cx="2316470" cy="1283910"/>
          </a:xfrm>
          <a:prstGeom prst="rightArrow">
            <a:avLst/>
          </a:prstGeom>
          <a:solidFill>
            <a:srgbClr val="7030A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Resold</a:t>
            </a:r>
            <a:endParaRPr lang="en-US" sz="3600" dirty="0">
              <a:latin typeface="Arial Black" panose="020B0A04020102020204" pitchFamily="34" charset="0"/>
            </a:endParaRPr>
          </a:p>
        </p:txBody>
      </p:sp>
      <p:sp>
        <p:nvSpPr>
          <p:cNvPr id="12" name="TextBox 11"/>
          <p:cNvSpPr txBox="1"/>
          <p:nvPr/>
        </p:nvSpPr>
        <p:spPr>
          <a:xfrm>
            <a:off x="707578" y="3066735"/>
            <a:ext cx="4402836" cy="2384405"/>
          </a:xfrm>
          <a:prstGeom prst="rightArrow">
            <a:avLst/>
          </a:prstGeom>
          <a:solidFill>
            <a:srgbClr val="7030A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3600" dirty="0" smtClean="0">
                <a:latin typeface="Arial Black" panose="020B0A04020102020204" pitchFamily="34" charset="0"/>
              </a:rPr>
              <a:t>STAG</a:t>
            </a:r>
          </a:p>
          <a:p>
            <a:pPr algn="ctr"/>
            <a:r>
              <a:rPr lang="en-US" sz="3600" dirty="0" smtClean="0">
                <a:latin typeface="Arial Black" panose="020B0A04020102020204" pitchFamily="34" charset="0"/>
              </a:rPr>
              <a:t>Male deer</a:t>
            </a:r>
            <a:endParaRPr lang="en-US" sz="3600" dirty="0">
              <a:latin typeface="Arial Black" panose="020B0A04020102020204" pitchFamily="34" charset="0"/>
            </a:endParaRPr>
          </a:p>
        </p:txBody>
      </p:sp>
    </p:spTree>
    <p:extLst>
      <p:ext uri="{BB962C8B-B14F-4D97-AF65-F5344CB8AC3E}">
        <p14:creationId xmlns:p14="http://schemas.microsoft.com/office/powerpoint/2010/main" val="294188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8"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Bull</a:t>
            </a:r>
            <a:endParaRPr lang="en-US" dirty="0"/>
          </a:p>
        </p:txBody>
      </p:sp>
      <p:sp>
        <p:nvSpPr>
          <p:cNvPr id="7" name="Content Placeholder 6"/>
          <p:cNvSpPr>
            <a:spLocks noGrp="1"/>
          </p:cNvSpPr>
          <p:nvPr>
            <p:ph sz="half" idx="2"/>
          </p:nvPr>
        </p:nvSpPr>
        <p:spPr/>
        <p:txBody>
          <a:bodyPr/>
          <a:lstStyle/>
          <a:p>
            <a:r>
              <a:rPr lang="en-US" dirty="0" smtClean="0"/>
              <a:t>Hopes that prices will rise, </a:t>
            </a:r>
          </a:p>
          <a:p>
            <a:r>
              <a:rPr lang="en-US" dirty="0" smtClean="0"/>
              <a:t>Hence purchases.</a:t>
            </a:r>
            <a:endParaRPr lang="en-US" dirty="0"/>
          </a:p>
        </p:txBody>
      </p:sp>
      <p:sp>
        <p:nvSpPr>
          <p:cNvPr id="8" name="Content Placeholder 7"/>
          <p:cNvSpPr>
            <a:spLocks noGrp="1"/>
          </p:cNvSpPr>
          <p:nvPr>
            <p:ph sz="quarter" idx="4"/>
          </p:nvPr>
        </p:nvSpPr>
        <p:spPr/>
        <p:txBody>
          <a:bodyPr/>
          <a:lstStyle/>
          <a:p>
            <a:r>
              <a:rPr lang="en-US" dirty="0" smtClean="0"/>
              <a:t>Fears that prices will fall,</a:t>
            </a:r>
          </a:p>
          <a:p>
            <a:r>
              <a:rPr lang="en-US" dirty="0" smtClean="0"/>
              <a:t>Hence sells.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18</a:t>
            </a:fld>
            <a:endParaRPr lang="en-US" dirty="0"/>
          </a:p>
        </p:txBody>
      </p:sp>
      <p:sp>
        <p:nvSpPr>
          <p:cNvPr id="9" name="Text Placeholder 8"/>
          <p:cNvSpPr>
            <a:spLocks noGrp="1"/>
          </p:cNvSpPr>
          <p:nvPr>
            <p:ph type="body" idx="13"/>
          </p:nvPr>
        </p:nvSpPr>
        <p:spPr/>
        <p:txBody>
          <a:bodyPr/>
          <a:lstStyle/>
          <a:p>
            <a:r>
              <a:rPr lang="en-US" dirty="0" smtClean="0"/>
              <a:t>Bear</a:t>
            </a:r>
            <a:endParaRPr lang="en-US" dirty="0"/>
          </a:p>
        </p:txBody>
      </p:sp>
      <p:sp>
        <p:nvSpPr>
          <p:cNvPr id="5" name="Title 4"/>
          <p:cNvSpPr>
            <a:spLocks noGrp="1"/>
          </p:cNvSpPr>
          <p:nvPr>
            <p:ph type="title"/>
          </p:nvPr>
        </p:nvSpPr>
        <p:spPr/>
        <p:txBody>
          <a:bodyPr>
            <a:normAutofit fontScale="90000"/>
          </a:bodyPr>
          <a:lstStyle/>
          <a:p>
            <a:r>
              <a:rPr lang="en-US" dirty="0" smtClean="0"/>
              <a:t>Types of investors</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6559" y="3669327"/>
            <a:ext cx="2542032" cy="2542032"/>
          </a:xfrm>
          <a:prstGeom prst="rect">
            <a:avLst/>
          </a:prstGeom>
        </p:spPr>
      </p:pic>
    </p:spTree>
    <p:extLst>
      <p:ext uri="{BB962C8B-B14F-4D97-AF65-F5344CB8AC3E}">
        <p14:creationId xmlns:p14="http://schemas.microsoft.com/office/powerpoint/2010/main" val="42392311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Free float Market cap (FFMC) </a:t>
            </a:r>
          </a:p>
          <a:p>
            <a:r>
              <a:rPr lang="en-US" dirty="0"/>
              <a:t>=Price of each share x total # of shares with public.</a:t>
            </a:r>
          </a:p>
          <a:p>
            <a:r>
              <a:rPr lang="en-US" dirty="0"/>
              <a:t>=2000 x 70,000</a:t>
            </a:r>
          </a:p>
          <a:p>
            <a:r>
              <a:rPr lang="en-US" dirty="0">
                <a:solidFill>
                  <a:schemeClr val="accent4">
                    <a:lumMod val="60000"/>
                    <a:lumOff val="40000"/>
                  </a:schemeClr>
                </a:solidFill>
              </a:rPr>
              <a:t>=14 crore. (2015)</a:t>
            </a:r>
          </a:p>
          <a:p>
            <a:pPr marL="0" indent="0">
              <a:buNone/>
            </a:pPr>
            <a:endParaRPr lang="en-US" dirty="0"/>
          </a:p>
        </p:txBody>
      </p:sp>
      <p:sp>
        <p:nvSpPr>
          <p:cNvPr id="4" name="Title 3"/>
          <p:cNvSpPr>
            <a:spLocks noGrp="1"/>
          </p:cNvSpPr>
          <p:nvPr>
            <p:ph type="title"/>
          </p:nvPr>
        </p:nvSpPr>
        <p:spPr/>
        <p:txBody>
          <a:bodyPr>
            <a:normAutofit fontScale="90000"/>
          </a:bodyPr>
          <a:lstStyle/>
          <a:p>
            <a:r>
              <a:rPr lang="en-US" dirty="0" smtClean="0"/>
              <a:t>2015</a:t>
            </a:r>
            <a:endParaRPr lang="en-US" dirty="0"/>
          </a:p>
        </p:txBody>
      </p:sp>
      <p:pic>
        <p:nvPicPr>
          <p:cNvPr id="7" name="Content Placeholder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709635" y="1365778"/>
            <a:ext cx="2638793" cy="3810532"/>
          </a:xfrm>
          <a:prstGeom prst="rect">
            <a:avLst/>
          </a:prstGeom>
        </p:spPr>
      </p:pic>
    </p:spTree>
    <p:extLst>
      <p:ext uri="{BB962C8B-B14F-4D97-AF65-F5344CB8AC3E}">
        <p14:creationId xmlns:p14="http://schemas.microsoft.com/office/powerpoint/2010/main" val="13134715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ndia's sovereign rating S&amp;P BB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192" y="913829"/>
            <a:ext cx="7226808" cy="56059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333801">
            <a:off x="362711" y="647627"/>
            <a:ext cx="3675888" cy="1283910"/>
          </a:xfrm>
          <a:prstGeom prst="rightArrow">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600" dirty="0" smtClean="0">
                <a:latin typeface="Arial Black" panose="020B0A04020102020204" pitchFamily="34" charset="0"/>
              </a:rPr>
              <a:t>Gilt Edged</a:t>
            </a:r>
            <a:endParaRPr lang="en-US" sz="3600" dirty="0">
              <a:latin typeface="Arial Black" panose="020B0A04020102020204" pitchFamily="34" charset="0"/>
            </a:endParaRPr>
          </a:p>
        </p:txBody>
      </p:sp>
      <p:sp>
        <p:nvSpPr>
          <p:cNvPr id="4" name="TextBox 3"/>
          <p:cNvSpPr txBox="1"/>
          <p:nvPr/>
        </p:nvSpPr>
        <p:spPr>
          <a:xfrm rot="20324264">
            <a:off x="7427975" y="716658"/>
            <a:ext cx="3675888" cy="1283910"/>
          </a:xfrm>
          <a:prstGeom prst="leftArrow">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3600" dirty="0" smtClean="0">
                <a:latin typeface="Arial Black" panose="020B0A04020102020204" pitchFamily="34" charset="0"/>
              </a:rPr>
              <a:t>Junk</a:t>
            </a:r>
            <a:endParaRPr lang="en-US" sz="3600" dirty="0">
              <a:latin typeface="Arial Black" panose="020B0A04020102020204" pitchFamily="34" charset="0"/>
            </a:endParaRPr>
          </a:p>
        </p:txBody>
      </p:sp>
    </p:spTree>
    <p:extLst>
      <p:ext uri="{BB962C8B-B14F-4D97-AF65-F5344CB8AC3E}">
        <p14:creationId xmlns:p14="http://schemas.microsoft.com/office/powerpoint/2010/main" val="31464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lnSpcReduction="10000"/>
          </a:bodyPr>
          <a:lstStyle/>
          <a:p>
            <a:r>
              <a:rPr lang="en-US" dirty="0" smtClean="0"/>
              <a:t>(FFMC @Present / @base year) x 100</a:t>
            </a:r>
          </a:p>
          <a:p>
            <a:r>
              <a:rPr lang="en-US" dirty="0" smtClean="0"/>
              <a:t>(@2015 /@1979) x 100</a:t>
            </a:r>
          </a:p>
          <a:p>
            <a:r>
              <a:rPr lang="en-US" dirty="0" smtClean="0"/>
              <a:t>(14 Crore/ 7 lakh) x 100</a:t>
            </a:r>
          </a:p>
          <a:p>
            <a:r>
              <a:rPr lang="en-US" dirty="0" smtClean="0"/>
              <a:t>20,000 = SENSEX</a:t>
            </a:r>
          </a:p>
          <a:p>
            <a:r>
              <a:rPr lang="en-US" dirty="0" smtClean="0"/>
              <a:t>In real SENSEX: weighed average of FFMC of 30 companies.</a:t>
            </a:r>
          </a:p>
          <a:p>
            <a:r>
              <a:rPr lang="en-US" dirty="0" smtClean="0"/>
              <a:t>Weights assigned as per size of company</a:t>
            </a:r>
          </a:p>
          <a:p>
            <a:r>
              <a:rPr lang="en-US" dirty="0" smtClean="0"/>
              <a:t>Base market cap. Adjustment formula (</a:t>
            </a:r>
            <a:r>
              <a:rPr lang="en-US" dirty="0" smtClean="0">
                <a:solidFill>
                  <a:srgbClr val="FFC000"/>
                </a:solidFill>
              </a:rPr>
              <a:t>INDEX Cell</a:t>
            </a:r>
            <a:r>
              <a:rPr lang="en-US" dirty="0" smtClean="0"/>
              <a:t>) –</a:t>
            </a:r>
            <a:r>
              <a:rPr lang="en-US" dirty="0" smtClean="0">
                <a:solidFill>
                  <a:srgbClr val="FF9999"/>
                </a:solidFill>
              </a:rPr>
              <a:t>weighted average.</a:t>
            </a:r>
          </a:p>
          <a:p>
            <a:endParaRPr lang="en-US"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pPr/>
              <a:t>20</a:t>
            </a:fld>
            <a:endParaRPr lang="en-US" dirty="0"/>
          </a:p>
        </p:txBody>
      </p:sp>
      <p:sp>
        <p:nvSpPr>
          <p:cNvPr id="6" name="Title 5"/>
          <p:cNvSpPr>
            <a:spLocks noGrp="1"/>
          </p:cNvSpPr>
          <p:nvPr>
            <p:ph type="title"/>
          </p:nvPr>
        </p:nvSpPr>
        <p:spPr/>
        <p:txBody>
          <a:bodyPr>
            <a:normAutofit fontScale="90000"/>
          </a:bodyPr>
          <a:lstStyle/>
          <a:p>
            <a:r>
              <a:rPr lang="en-US" dirty="0" smtClean="0"/>
              <a:t>BSE-SENSEX Formula</a:t>
            </a:r>
            <a:endParaRPr lang="en-US" dirty="0"/>
          </a:p>
        </p:txBody>
      </p:sp>
    </p:spTree>
    <p:extLst>
      <p:ext uri="{BB962C8B-B14F-4D97-AF65-F5344CB8AC3E}">
        <p14:creationId xmlns:p14="http://schemas.microsoft.com/office/powerpoint/2010/main" val="38712354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6" name="Picture 5"/>
          <p:cNvPicPr>
            <a:picLocks noChangeAspect="1"/>
          </p:cNvPicPr>
          <p:nvPr/>
        </p:nvPicPr>
        <p:blipFill>
          <a:blip r:embed="rId2"/>
          <a:stretch>
            <a:fillRect/>
          </a:stretch>
        </p:blipFill>
        <p:spPr>
          <a:xfrm>
            <a:off x="172399" y="196545"/>
            <a:ext cx="11837349" cy="6658509"/>
          </a:xfrm>
          <a:prstGeom prst="rect">
            <a:avLst/>
          </a:prstGeom>
        </p:spPr>
      </p:pic>
    </p:spTree>
    <p:extLst>
      <p:ext uri="{BB962C8B-B14F-4D97-AF65-F5344CB8AC3E}">
        <p14:creationId xmlns:p14="http://schemas.microsoft.com/office/powerpoint/2010/main" val="41981327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en-US" dirty="0" smtClean="0"/>
              <a:t>Sensex =Sensitive </a:t>
            </a:r>
            <a:r>
              <a:rPr lang="en-US" dirty="0"/>
              <a:t>+ Index</a:t>
            </a:r>
            <a:r>
              <a:rPr lang="en-US" dirty="0" smtClean="0"/>
              <a:t>.</a:t>
            </a:r>
          </a:p>
          <a:p>
            <a:r>
              <a:rPr lang="en-US" dirty="0"/>
              <a:t>World’s Oldest: Amsterdam Stock exchange (1602) Netherlands</a:t>
            </a:r>
          </a:p>
          <a:p>
            <a:r>
              <a:rPr lang="en-US" dirty="0" smtClean="0"/>
              <a:t>ASIA oldest: Bombay Stock Exchange (1875)</a:t>
            </a:r>
          </a:p>
          <a:p>
            <a:r>
              <a:rPr lang="en-US" dirty="0" smtClean="0"/>
              <a:t>Chronology India: BSE-</a:t>
            </a:r>
            <a:r>
              <a:rPr lang="en-US" dirty="0" err="1" smtClean="0"/>
              <a:t>A’bad</a:t>
            </a:r>
            <a:r>
              <a:rPr lang="en-US" dirty="0" smtClean="0"/>
              <a:t>-Kolkata-NSE</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22</a:t>
            </a:fld>
            <a:endParaRPr lang="en-US" dirty="0"/>
          </a:p>
        </p:txBody>
      </p:sp>
      <p:sp>
        <p:nvSpPr>
          <p:cNvPr id="6" name="Title 5"/>
          <p:cNvSpPr>
            <a:spLocks noGrp="1"/>
          </p:cNvSpPr>
          <p:nvPr>
            <p:ph type="title"/>
          </p:nvPr>
        </p:nvSpPr>
        <p:spPr/>
        <p:txBody>
          <a:bodyPr>
            <a:normAutofit fontScale="90000"/>
          </a:bodyPr>
          <a:lstStyle/>
          <a:p>
            <a:r>
              <a:rPr lang="en-US" dirty="0" smtClean="0"/>
              <a:t>BSE-SENSEX Formula</a:t>
            </a:r>
            <a:endParaRPr lang="en-US" dirty="0"/>
          </a:p>
        </p:txBody>
      </p:sp>
    </p:spTree>
    <p:extLst>
      <p:ext uri="{BB962C8B-B14F-4D97-AF65-F5344CB8AC3E}">
        <p14:creationId xmlns:p14="http://schemas.microsoft.com/office/powerpoint/2010/main" val="34356324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solidFill>
                  <a:srgbClr val="FFC000"/>
                </a:solidFill>
              </a:rPr>
              <a:t>Down:</a:t>
            </a:r>
            <a:r>
              <a:rPr lang="en-US" dirty="0" smtClean="0"/>
              <a:t> War, Inflation, political instability</a:t>
            </a:r>
          </a:p>
          <a:p>
            <a:r>
              <a:rPr lang="en-US" dirty="0" smtClean="0">
                <a:solidFill>
                  <a:srgbClr val="FFC000"/>
                </a:solidFill>
              </a:rPr>
              <a:t>UP:</a:t>
            </a:r>
            <a:r>
              <a:rPr lang="en-US" dirty="0" smtClean="0"/>
              <a:t> soft monetary policy, relaxing FDI norms, M&amp;A rumors </a:t>
            </a:r>
          </a:p>
          <a:p>
            <a:endParaRPr lang="en-US" dirty="0" smtClean="0"/>
          </a:p>
          <a:p>
            <a:endParaRPr lang="en-US" dirty="0"/>
          </a:p>
        </p:txBody>
      </p:sp>
      <p:sp>
        <p:nvSpPr>
          <p:cNvPr id="3" name="Title 2"/>
          <p:cNvSpPr>
            <a:spLocks noGrp="1"/>
          </p:cNvSpPr>
          <p:nvPr>
            <p:ph type="title"/>
          </p:nvPr>
        </p:nvSpPr>
        <p:spPr/>
        <p:txBody>
          <a:bodyPr>
            <a:normAutofit fontScale="90000"/>
          </a:bodyPr>
          <a:lstStyle/>
          <a:p>
            <a:r>
              <a:rPr lang="en-US" dirty="0" smtClean="0"/>
              <a:t>Share market goes DOWN when?</a:t>
            </a:r>
            <a:endParaRPr lang="en-US" dirty="0"/>
          </a:p>
        </p:txBody>
      </p:sp>
    </p:spTree>
    <p:extLst>
      <p:ext uri="{BB962C8B-B14F-4D97-AF65-F5344CB8AC3E}">
        <p14:creationId xmlns:p14="http://schemas.microsoft.com/office/powerpoint/2010/main" val="40508744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delivery problem. </a:t>
            </a:r>
          </a:p>
          <a:p>
            <a:r>
              <a:rPr lang="en-US" dirty="0" smtClean="0"/>
              <a:t>Fear of theft.</a:t>
            </a:r>
          </a:p>
          <a:p>
            <a:r>
              <a:rPr lang="en-US" dirty="0" smtClean="0"/>
              <a:t>Transfer delay</a:t>
            </a:r>
          </a:p>
          <a:p>
            <a:pPr marL="0" indent="0">
              <a:buNone/>
            </a:pPr>
            <a:r>
              <a:rPr lang="en-US" dirty="0" smtClean="0">
                <a:solidFill>
                  <a:srgbClr val="FFC000"/>
                </a:solidFill>
              </a:rPr>
              <a:t>Solution:</a:t>
            </a:r>
          </a:p>
          <a:p>
            <a:r>
              <a:rPr lang="en-US" dirty="0" smtClean="0"/>
              <a:t>Dematerialization (mid-90s)</a:t>
            </a:r>
          </a:p>
          <a:p>
            <a:pPr marL="0" indent="0">
              <a:buNone/>
            </a:pP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24</a:t>
            </a:fld>
            <a:endParaRPr lang="en-US" dirty="0"/>
          </a:p>
        </p:txBody>
      </p:sp>
      <p:sp>
        <p:nvSpPr>
          <p:cNvPr id="4" name="Title 3"/>
          <p:cNvSpPr>
            <a:spLocks noGrp="1"/>
          </p:cNvSpPr>
          <p:nvPr>
            <p:ph type="title"/>
          </p:nvPr>
        </p:nvSpPr>
        <p:spPr/>
        <p:txBody>
          <a:bodyPr>
            <a:normAutofit fontScale="90000"/>
          </a:bodyPr>
          <a:lstStyle/>
          <a:p>
            <a:r>
              <a:rPr lang="en-US" dirty="0" smtClean="0"/>
              <a:t>Problems with Paper shares?</a:t>
            </a:r>
            <a:endParaRPr lang="en-US" dirty="0"/>
          </a:p>
        </p:txBody>
      </p:sp>
      <p:pic>
        <p:nvPicPr>
          <p:cNvPr id="5"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9635" y="1365778"/>
            <a:ext cx="2638793" cy="3810532"/>
          </a:xfrm>
          <a:prstGeom prst="rect">
            <a:avLst/>
          </a:prstGeom>
        </p:spPr>
      </p:pic>
    </p:spTree>
    <p:extLst>
      <p:ext uri="{BB962C8B-B14F-4D97-AF65-F5344CB8AC3E}">
        <p14:creationId xmlns:p14="http://schemas.microsoft.com/office/powerpoint/2010/main" val="242882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D57F1E4F-1CFF-5643-939E-217C01CDF565}" type="slidenum">
              <a:rPr lang="en-US" smtClean="0"/>
              <a:pPr/>
              <a:t>25</a:t>
            </a:fld>
            <a:endParaRPr lang="en-US" dirty="0"/>
          </a:p>
        </p:txBody>
      </p:sp>
      <p:sp>
        <p:nvSpPr>
          <p:cNvPr id="3" name="Title 2"/>
          <p:cNvSpPr>
            <a:spLocks noGrp="1"/>
          </p:cNvSpPr>
          <p:nvPr>
            <p:ph type="title"/>
          </p:nvPr>
        </p:nvSpPr>
        <p:spPr/>
        <p:txBody>
          <a:bodyPr>
            <a:normAutofit fontScale="90000"/>
          </a:bodyPr>
          <a:lstStyle/>
          <a:p>
            <a:r>
              <a:rPr lang="en-US" dirty="0" err="1" smtClean="0"/>
              <a:t>Demat</a:t>
            </a:r>
            <a:r>
              <a:rPr lang="en-US" dirty="0" smtClean="0"/>
              <a:t> System</a:t>
            </a:r>
            <a:endParaRPr lang="en-US" dirty="0"/>
          </a:p>
        </p:txBody>
      </p:sp>
      <p:sp>
        <p:nvSpPr>
          <p:cNvPr id="6" name="TextBox 5"/>
          <p:cNvSpPr txBox="1"/>
          <p:nvPr/>
        </p:nvSpPr>
        <p:spPr>
          <a:xfrm rot="20958825">
            <a:off x="7136061" y="184534"/>
            <a:ext cx="3969677" cy="2384405"/>
          </a:xfrm>
          <a:prstGeom prst="leftArrow">
            <a:avLst/>
          </a:prstGeom>
          <a:solidFill>
            <a:schemeClr val="accent6">
              <a:lumMod val="60000"/>
              <a:lumOff val="40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3600" dirty="0" smtClean="0">
                <a:solidFill>
                  <a:schemeClr val="tx1"/>
                </a:solidFill>
                <a:latin typeface="Arial Black" panose="020B0A04020102020204" pitchFamily="34" charset="0"/>
              </a:rPr>
              <a:t>Your DEMAT account</a:t>
            </a:r>
            <a:endParaRPr lang="en-US" sz="3600" dirty="0">
              <a:solidFill>
                <a:schemeClr val="tx1"/>
              </a:solidFill>
              <a:latin typeface="Arial Black" panose="020B0A04020102020204" pitchFamily="34" charset="0"/>
            </a:endParaRPr>
          </a:p>
        </p:txBody>
      </p:sp>
      <p:sp>
        <p:nvSpPr>
          <p:cNvPr id="7" name="TextBox 6"/>
          <p:cNvSpPr txBox="1"/>
          <p:nvPr/>
        </p:nvSpPr>
        <p:spPr>
          <a:xfrm rot="20202743">
            <a:off x="2247482" y="711669"/>
            <a:ext cx="5728220" cy="1283910"/>
          </a:xfrm>
          <a:prstGeom prst="left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3600" dirty="0" smtClean="0">
                <a:latin typeface="Arial Black" panose="020B0A04020102020204" pitchFamily="34" charset="0"/>
              </a:rPr>
              <a:t>Your Paper Shares</a:t>
            </a:r>
            <a:endParaRPr lang="en-US" sz="3600" dirty="0">
              <a:latin typeface="Arial Black" panose="020B0A04020102020204" pitchFamily="34" charset="0"/>
            </a:endParaRPr>
          </a:p>
        </p:txBody>
      </p:sp>
      <p:sp>
        <p:nvSpPr>
          <p:cNvPr id="8" name="TextBox 7"/>
          <p:cNvSpPr txBox="1"/>
          <p:nvPr/>
        </p:nvSpPr>
        <p:spPr>
          <a:xfrm>
            <a:off x="6071279" y="4314582"/>
            <a:ext cx="3849769" cy="2308324"/>
          </a:xfrm>
          <a:prstGeom prst="rightArrowCallout">
            <a:avLst/>
          </a:prstGeom>
          <a:solidFill>
            <a:srgbClr val="FF000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3600" dirty="0" smtClean="0">
                <a:latin typeface="Arial Black" panose="020B0A04020102020204" pitchFamily="34" charset="0"/>
              </a:rPr>
              <a:t>Financial inclusion</a:t>
            </a:r>
          </a:p>
          <a:p>
            <a:r>
              <a:rPr lang="en-US" sz="3600" dirty="0" smtClean="0">
                <a:latin typeface="Arial Black" panose="020B0A04020102020204" pitchFamily="34" charset="0"/>
              </a:rPr>
              <a:t>#PAN</a:t>
            </a:r>
          </a:p>
          <a:p>
            <a:r>
              <a:rPr lang="en-US" sz="3600" dirty="0" smtClean="0">
                <a:latin typeface="Arial Black" panose="020B0A04020102020204" pitchFamily="34" charset="0"/>
              </a:rPr>
              <a:t>#DEMAT</a:t>
            </a:r>
            <a:endParaRPr lang="en-US" sz="3600" dirty="0">
              <a:latin typeface="Arial Black" panose="020B0A04020102020204" pitchFamily="34" charset="0"/>
            </a:endParaRPr>
          </a:p>
        </p:txBody>
      </p:sp>
    </p:spTree>
    <p:extLst>
      <p:ext uri="{BB962C8B-B14F-4D97-AF65-F5344CB8AC3E}">
        <p14:creationId xmlns:p14="http://schemas.microsoft.com/office/powerpoint/2010/main" val="262371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p:txBody>
          <a:bodyPr/>
          <a:lstStyle/>
          <a:p>
            <a:r>
              <a:rPr lang="en-US" dirty="0" smtClean="0"/>
              <a:t>PAN card</a:t>
            </a:r>
            <a:endParaRPr lang="en-US" dirty="0"/>
          </a:p>
        </p:txBody>
      </p:sp>
      <p:sp>
        <p:nvSpPr>
          <p:cNvPr id="2" name="Content Placeholder 1"/>
          <p:cNvSpPr>
            <a:spLocks noGrp="1"/>
          </p:cNvSpPr>
          <p:nvPr>
            <p:ph sz="half" idx="2"/>
          </p:nvPr>
        </p:nvSpPr>
        <p:spPr/>
        <p:txBody>
          <a:bodyPr/>
          <a:lstStyle/>
          <a:p>
            <a:r>
              <a:rPr lang="en-US" dirty="0" smtClean="0"/>
              <a:t>PAN: 10 digit alphanumeric number</a:t>
            </a:r>
          </a:p>
          <a:p>
            <a:r>
              <a:rPr lang="en-US" dirty="0" smtClean="0"/>
              <a:t>By Income Tax department</a:t>
            </a:r>
          </a:p>
        </p:txBody>
      </p:sp>
      <p:sp>
        <p:nvSpPr>
          <p:cNvPr id="9" name="Content Placeholder 8"/>
          <p:cNvSpPr>
            <a:spLocks noGrp="1"/>
          </p:cNvSpPr>
          <p:nvPr>
            <p:ph sz="quarter" idx="4"/>
          </p:nvPr>
        </p:nvSpPr>
        <p:spPr/>
        <p:txBody>
          <a:bodyPr/>
          <a:lstStyle/>
          <a:p>
            <a:r>
              <a:rPr lang="en-US" dirty="0" smtClean="0"/>
              <a:t>12 digit unique number</a:t>
            </a:r>
          </a:p>
          <a:p>
            <a:r>
              <a:rPr lang="en-US" dirty="0"/>
              <a:t>By Unique Identification Authority of India (UIDAI</a:t>
            </a:r>
            <a:r>
              <a:rPr lang="en-US" dirty="0" smtClean="0"/>
              <a:t>)</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26</a:t>
            </a:fld>
            <a:endParaRPr lang="en-US" dirty="0"/>
          </a:p>
        </p:txBody>
      </p:sp>
      <p:sp>
        <p:nvSpPr>
          <p:cNvPr id="10" name="Text Placeholder 9"/>
          <p:cNvSpPr>
            <a:spLocks noGrp="1"/>
          </p:cNvSpPr>
          <p:nvPr>
            <p:ph type="body" idx="13"/>
          </p:nvPr>
        </p:nvSpPr>
        <p:spPr/>
        <p:txBody>
          <a:bodyPr/>
          <a:lstStyle/>
          <a:p>
            <a:r>
              <a:rPr lang="en-US" dirty="0" smtClean="0"/>
              <a:t>UID number</a:t>
            </a:r>
            <a:endParaRPr lang="en-US" dirty="0"/>
          </a:p>
        </p:txBody>
      </p:sp>
      <p:pic>
        <p:nvPicPr>
          <p:cNvPr id="1026" name="Picture 2" descr="http://1.bp.blogspot.com/-iNZeO_3tZs4/Tmc6o4fMgWI/AAAAAAAAChY/n-JiZDgzaWk/s1600/PAN_Card_Sample-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802825"/>
            <a:ext cx="4680455" cy="3055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ages.outlookindia.com/Uploads/outlookindia/2011/20111107/aadhar_card_20111205%281%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522" y="3802825"/>
            <a:ext cx="5029095" cy="305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2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p:txBody>
          <a:bodyPr/>
          <a:lstStyle/>
          <a:p>
            <a:r>
              <a:rPr lang="en-US" dirty="0" smtClean="0"/>
              <a:t>PAN card</a:t>
            </a:r>
            <a:endParaRPr lang="en-US" dirty="0"/>
          </a:p>
        </p:txBody>
      </p:sp>
      <p:sp>
        <p:nvSpPr>
          <p:cNvPr id="2" name="Content Placeholder 1"/>
          <p:cNvSpPr>
            <a:spLocks noGrp="1"/>
          </p:cNvSpPr>
          <p:nvPr>
            <p:ph sz="half" idx="2"/>
          </p:nvPr>
        </p:nvSpPr>
        <p:spPr/>
        <p:txBody>
          <a:bodyPr/>
          <a:lstStyle/>
          <a:p>
            <a:r>
              <a:rPr lang="en-US" dirty="0" smtClean="0"/>
              <a:t>All residents and NRIs</a:t>
            </a:r>
          </a:p>
          <a:p>
            <a:r>
              <a:rPr lang="en-US" dirty="0" smtClean="0"/>
              <a:t>Doesn’t change with address</a:t>
            </a:r>
          </a:p>
        </p:txBody>
      </p:sp>
      <p:sp>
        <p:nvSpPr>
          <p:cNvPr id="9" name="Content Placeholder 8"/>
          <p:cNvSpPr>
            <a:spLocks noGrp="1"/>
          </p:cNvSpPr>
          <p:nvPr>
            <p:ph sz="quarter" idx="4"/>
          </p:nvPr>
        </p:nvSpPr>
        <p:spPr/>
        <p:txBody>
          <a:bodyPr/>
          <a:lstStyle/>
          <a:p>
            <a:r>
              <a:rPr lang="en-US" dirty="0" smtClean="0"/>
              <a:t>Same. </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27</a:t>
            </a:fld>
            <a:endParaRPr lang="en-US" dirty="0"/>
          </a:p>
        </p:txBody>
      </p:sp>
      <p:sp>
        <p:nvSpPr>
          <p:cNvPr id="10" name="Text Placeholder 9"/>
          <p:cNvSpPr>
            <a:spLocks noGrp="1"/>
          </p:cNvSpPr>
          <p:nvPr>
            <p:ph type="body" idx="13"/>
          </p:nvPr>
        </p:nvSpPr>
        <p:spPr/>
        <p:txBody>
          <a:bodyPr/>
          <a:lstStyle/>
          <a:p>
            <a:r>
              <a:rPr lang="en-US" dirty="0" smtClean="0"/>
              <a:t>UID number</a:t>
            </a:r>
            <a:endParaRPr lang="en-US" dirty="0"/>
          </a:p>
        </p:txBody>
      </p:sp>
      <p:pic>
        <p:nvPicPr>
          <p:cNvPr id="1026" name="Picture 2" descr="http://1.bp.blogspot.com/-iNZeO_3tZs4/Tmc6o4fMgWI/AAAAAAAAChY/n-JiZDgzaWk/s1600/PAN_Card_Sample-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604" y="4293019"/>
            <a:ext cx="3160974" cy="20633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ages.outlookindia.com/Uploads/outlookindia/2011/20111107/aadhar_card_20111205%281%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1448" y="4293019"/>
            <a:ext cx="3258303" cy="197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5054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p:txBody>
          <a:bodyPr/>
          <a:lstStyle/>
          <a:p>
            <a:r>
              <a:rPr lang="en-US" dirty="0" smtClean="0"/>
              <a:t>PAN card</a:t>
            </a:r>
            <a:endParaRPr lang="en-US" dirty="0"/>
          </a:p>
        </p:txBody>
      </p:sp>
      <p:sp>
        <p:nvSpPr>
          <p:cNvPr id="2" name="Content Placeholder 1"/>
          <p:cNvSpPr>
            <a:spLocks noGrp="1"/>
          </p:cNvSpPr>
          <p:nvPr>
            <p:ph sz="half" idx="2"/>
          </p:nvPr>
        </p:nvSpPr>
        <p:spPr/>
        <p:txBody>
          <a:bodyPr/>
          <a:lstStyle/>
          <a:p>
            <a:r>
              <a:rPr lang="en-US" dirty="0" smtClean="0"/>
              <a:t>No minimum / maximum age limit.</a:t>
            </a:r>
          </a:p>
          <a:p>
            <a:r>
              <a:rPr lang="en-US" dirty="0" smtClean="0"/>
              <a:t>No biometric data except photo.</a:t>
            </a:r>
          </a:p>
          <a:p>
            <a:r>
              <a:rPr lang="en-US" dirty="0" smtClean="0"/>
              <a:t>~Rs100 fees</a:t>
            </a:r>
          </a:p>
          <a:p>
            <a:endParaRPr lang="en-US" dirty="0" smtClean="0"/>
          </a:p>
        </p:txBody>
      </p:sp>
      <p:sp>
        <p:nvSpPr>
          <p:cNvPr id="9" name="Content Placeholder 8"/>
          <p:cNvSpPr>
            <a:spLocks noGrp="1"/>
          </p:cNvSpPr>
          <p:nvPr>
            <p:ph sz="quarter" idx="4"/>
          </p:nvPr>
        </p:nvSpPr>
        <p:spPr/>
        <p:txBody>
          <a:bodyPr/>
          <a:lstStyle/>
          <a:p>
            <a:r>
              <a:rPr lang="en-US" dirty="0" smtClean="0"/>
              <a:t>Eye, photo, finger-print</a:t>
            </a:r>
          </a:p>
          <a:p>
            <a:r>
              <a:rPr lang="en-US" dirty="0"/>
              <a:t>Less 3 years=&gt; biometric info…X</a:t>
            </a:r>
          </a:p>
          <a:p>
            <a:r>
              <a:rPr lang="en-US" dirty="0" smtClean="0"/>
              <a:t>No fees.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28</a:t>
            </a:fld>
            <a:endParaRPr lang="en-US" dirty="0"/>
          </a:p>
        </p:txBody>
      </p:sp>
      <p:sp>
        <p:nvSpPr>
          <p:cNvPr id="10" name="Text Placeholder 9"/>
          <p:cNvSpPr>
            <a:spLocks noGrp="1"/>
          </p:cNvSpPr>
          <p:nvPr>
            <p:ph type="body" idx="13"/>
          </p:nvPr>
        </p:nvSpPr>
        <p:spPr/>
        <p:txBody>
          <a:bodyPr/>
          <a:lstStyle/>
          <a:p>
            <a:r>
              <a:rPr lang="en-US" dirty="0" smtClean="0"/>
              <a:t>UID number</a:t>
            </a:r>
            <a:endParaRPr lang="en-US" dirty="0"/>
          </a:p>
        </p:txBody>
      </p:sp>
      <p:pic>
        <p:nvPicPr>
          <p:cNvPr id="1026" name="Picture 2" descr="http://1.bp.blogspot.com/-iNZeO_3tZs4/Tmc6o4fMgWI/AAAAAAAAChY/n-JiZDgzaWk/s1600/PAN_Card_Sample-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936" y="4835218"/>
            <a:ext cx="2610018" cy="17036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ages.outlookindia.com/Uploads/outlookindia/2011/20111107/aadhar_card_20111205%281%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1816" y="4835218"/>
            <a:ext cx="2668519" cy="162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96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p:txBody>
          <a:bodyPr/>
          <a:lstStyle/>
          <a:p>
            <a:r>
              <a:rPr lang="en-US" dirty="0" smtClean="0"/>
              <a:t>PAN card</a:t>
            </a:r>
            <a:endParaRPr lang="en-US" dirty="0"/>
          </a:p>
        </p:txBody>
      </p:sp>
      <p:sp>
        <p:nvSpPr>
          <p:cNvPr id="2" name="Content Placeholder 1"/>
          <p:cNvSpPr>
            <a:spLocks noGrp="1"/>
          </p:cNvSpPr>
          <p:nvPr>
            <p:ph sz="half" idx="2"/>
          </p:nvPr>
        </p:nvSpPr>
        <p:spPr/>
        <p:txBody>
          <a:bodyPr/>
          <a:lstStyle/>
          <a:p>
            <a:r>
              <a:rPr lang="en-US" dirty="0"/>
              <a:t>individual, firm, joint </a:t>
            </a:r>
            <a:r>
              <a:rPr lang="en-US" dirty="0" smtClean="0"/>
              <a:t>venture</a:t>
            </a:r>
          </a:p>
        </p:txBody>
      </p:sp>
      <p:sp>
        <p:nvSpPr>
          <p:cNvPr id="9" name="Content Placeholder 8"/>
          <p:cNvSpPr>
            <a:spLocks noGrp="1"/>
          </p:cNvSpPr>
          <p:nvPr>
            <p:ph sz="quarter" idx="4"/>
          </p:nvPr>
        </p:nvSpPr>
        <p:spPr/>
        <p:txBody>
          <a:bodyPr/>
          <a:lstStyle/>
          <a:p>
            <a:r>
              <a:rPr lang="en-US" dirty="0" smtClean="0"/>
              <a:t>Only individual</a:t>
            </a:r>
          </a:p>
        </p:txBody>
      </p:sp>
      <p:sp>
        <p:nvSpPr>
          <p:cNvPr id="3" name="Slide Number Placeholder 2"/>
          <p:cNvSpPr>
            <a:spLocks noGrp="1"/>
          </p:cNvSpPr>
          <p:nvPr>
            <p:ph type="sldNum" sz="quarter" idx="12"/>
          </p:nvPr>
        </p:nvSpPr>
        <p:spPr/>
        <p:txBody>
          <a:bodyPr/>
          <a:lstStyle/>
          <a:p>
            <a:fld id="{D57F1E4F-1CFF-5643-939E-217C01CDF565}" type="slidenum">
              <a:rPr lang="en-US" smtClean="0"/>
              <a:pPr/>
              <a:t>29</a:t>
            </a:fld>
            <a:endParaRPr lang="en-US" dirty="0"/>
          </a:p>
        </p:txBody>
      </p:sp>
      <p:sp>
        <p:nvSpPr>
          <p:cNvPr id="10" name="Text Placeholder 9"/>
          <p:cNvSpPr>
            <a:spLocks noGrp="1"/>
          </p:cNvSpPr>
          <p:nvPr>
            <p:ph type="body" idx="13"/>
          </p:nvPr>
        </p:nvSpPr>
        <p:spPr/>
        <p:txBody>
          <a:bodyPr/>
          <a:lstStyle/>
          <a:p>
            <a:r>
              <a:rPr lang="en-US" dirty="0" smtClean="0"/>
              <a:t>UID number</a:t>
            </a:r>
            <a:endParaRPr lang="en-US" dirty="0"/>
          </a:p>
        </p:txBody>
      </p:sp>
      <p:pic>
        <p:nvPicPr>
          <p:cNvPr id="1026" name="Picture 2" descr="http://1.bp.blogspot.com/-iNZeO_3tZs4/Tmc6o4fMgWI/AAAAAAAAChY/n-JiZDgzaWk/s1600/PAN_Card_Sample-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604" y="4293019"/>
            <a:ext cx="3160974" cy="20633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ages.outlookindia.com/Uploads/outlookindia/2011/20111107/aadhar_card_20111205%281%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1448" y="4293019"/>
            <a:ext cx="3258303" cy="197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6066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Municipal bonds</a:t>
            </a:r>
          </a:p>
          <a:p>
            <a:r>
              <a:rPr lang="en-US" dirty="0" smtClean="0"/>
              <a:t>OFCD and other types of debenture</a:t>
            </a:r>
          </a:p>
          <a:p>
            <a:r>
              <a:rPr lang="en-US" dirty="0" smtClean="0"/>
              <a:t>Nominal – inflation  = Real interest</a:t>
            </a:r>
            <a:endParaRPr lang="en-US" dirty="0"/>
          </a:p>
        </p:txBody>
      </p:sp>
    </p:spTree>
    <p:extLst>
      <p:ext uri="{BB962C8B-B14F-4D97-AF65-F5344CB8AC3E}">
        <p14:creationId xmlns:p14="http://schemas.microsoft.com/office/powerpoint/2010/main" val="22396309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4800" dirty="0" smtClean="0"/>
              <a:t>BOLT: BSE’s online trading system</a:t>
            </a:r>
            <a:endParaRPr lang="en-US" sz="4800" dirty="0"/>
          </a:p>
          <a:p>
            <a:r>
              <a:rPr lang="en-US" sz="4800" dirty="0" smtClean="0"/>
              <a:t>NEAT: NSE for automated trading</a:t>
            </a:r>
          </a:p>
          <a:p>
            <a:r>
              <a:rPr lang="en-US" sz="4800" dirty="0" smtClean="0"/>
              <a:t>VSAT </a:t>
            </a:r>
            <a:r>
              <a:rPr lang="en-US" sz="4800" dirty="0"/>
              <a:t>(Very Small Aperture </a:t>
            </a:r>
            <a:r>
              <a:rPr lang="en-US" sz="4800" dirty="0" smtClean="0"/>
              <a:t>Terminal)</a:t>
            </a:r>
          </a:p>
          <a:p>
            <a:endParaRPr lang="en-US" sz="48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30</a:t>
            </a:fld>
            <a:endParaRPr lang="en-US" dirty="0"/>
          </a:p>
        </p:txBody>
      </p:sp>
      <p:sp>
        <p:nvSpPr>
          <p:cNvPr id="4" name="Title 3"/>
          <p:cNvSpPr>
            <a:spLocks noGrp="1"/>
          </p:cNvSpPr>
          <p:nvPr>
            <p:ph type="title"/>
          </p:nvPr>
        </p:nvSpPr>
        <p:spPr/>
        <p:txBody>
          <a:bodyPr>
            <a:normAutofit fontScale="90000"/>
          </a:bodyPr>
          <a:lstStyle/>
          <a:p>
            <a:r>
              <a:rPr lang="en-US" dirty="0" smtClean="0"/>
              <a:t>Online Trading</a:t>
            </a:r>
            <a:endParaRPr lang="en-US" dirty="0"/>
          </a:p>
        </p:txBody>
      </p:sp>
      <p:pic>
        <p:nvPicPr>
          <p:cNvPr id="1026" name="Picture 2" descr="http://image.slidesharecdn.com/bolt-121115213112-phpapp01/95/bolt-11-638.jpg?cb=1353036729"/>
          <p:cNvPicPr>
            <a:picLocks noChangeAspect="1" noChangeArrowheads="1"/>
          </p:cNvPicPr>
          <p:nvPr/>
        </p:nvPicPr>
        <p:blipFill rotWithShape="1">
          <a:blip r:embed="rId3">
            <a:extLst>
              <a:ext uri="{28A0092B-C50C-407E-A947-70E740481C1C}">
                <a14:useLocalDpi xmlns:a14="http://schemas.microsoft.com/office/drawing/2010/main" val="0"/>
              </a:ext>
            </a:extLst>
          </a:blip>
          <a:srcRect b="7955"/>
          <a:stretch/>
        </p:blipFill>
        <p:spPr bwMode="auto">
          <a:xfrm>
            <a:off x="6532775" y="3545681"/>
            <a:ext cx="4387392" cy="3031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8388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rgbClr val="FFC000"/>
                </a:solidFill>
              </a:rPr>
              <a:t>Solar </a:t>
            </a:r>
            <a:r>
              <a:rPr lang="en-US" dirty="0" smtClean="0">
                <a:solidFill>
                  <a:srgbClr val="FFC000"/>
                </a:solidFill>
              </a:rPr>
              <a:t>flare: </a:t>
            </a:r>
            <a:r>
              <a:rPr lang="en-US" dirty="0" smtClean="0"/>
              <a:t>high energy particles, electromagnetic radiation- they disrupt satellite communication</a:t>
            </a:r>
            <a:endParaRPr lang="en-US" dirty="0"/>
          </a:p>
          <a:p>
            <a:r>
              <a:rPr lang="en-US" dirty="0" smtClean="0">
                <a:solidFill>
                  <a:srgbClr val="FFC000"/>
                </a:solidFill>
              </a:rPr>
              <a:t>Equinox</a:t>
            </a:r>
            <a:r>
              <a:rPr lang="en-US" dirty="0" smtClean="0">
                <a:solidFill>
                  <a:srgbClr val="FF0000"/>
                </a:solidFill>
              </a:rPr>
              <a:t>: </a:t>
            </a:r>
            <a:endParaRPr lang="en-US" dirty="0">
              <a:solidFill>
                <a:srgbClr val="FF0000"/>
              </a:solidFill>
            </a:endParaRPr>
          </a:p>
          <a:p>
            <a:endParaRPr lang="en-US" dirty="0"/>
          </a:p>
        </p:txBody>
      </p:sp>
      <p:sp>
        <p:nvSpPr>
          <p:cNvPr id="3" name="Title 2"/>
          <p:cNvSpPr>
            <a:spLocks noGrp="1"/>
          </p:cNvSpPr>
          <p:nvPr>
            <p:ph type="title"/>
          </p:nvPr>
        </p:nvSpPr>
        <p:spPr/>
        <p:txBody>
          <a:bodyPr>
            <a:normAutofit fontScale="90000"/>
          </a:bodyPr>
          <a:lstStyle/>
          <a:p>
            <a:r>
              <a:rPr lang="en-US" dirty="0" smtClean="0"/>
              <a:t>Online trading stops during..</a:t>
            </a:r>
            <a:endParaRPr lang="en-US" dirty="0"/>
          </a:p>
        </p:txBody>
      </p:sp>
    </p:spTree>
    <p:extLst>
      <p:ext uri="{BB962C8B-B14F-4D97-AF65-F5344CB8AC3E}">
        <p14:creationId xmlns:p14="http://schemas.microsoft.com/office/powerpoint/2010/main" val="1821261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5" name="Picture 4"/>
          <p:cNvPicPr>
            <a:picLocks noChangeAspect="1"/>
          </p:cNvPicPr>
          <p:nvPr/>
        </p:nvPicPr>
        <p:blipFill>
          <a:blip r:embed="rId2"/>
          <a:stretch>
            <a:fillRect/>
          </a:stretch>
        </p:blipFill>
        <p:spPr>
          <a:xfrm>
            <a:off x="2239946" y="399787"/>
            <a:ext cx="7712108" cy="6058425"/>
          </a:xfrm>
          <a:prstGeom prst="rect">
            <a:avLst/>
          </a:prstGeom>
        </p:spPr>
      </p:pic>
    </p:spTree>
    <p:extLst>
      <p:ext uri="{BB962C8B-B14F-4D97-AF65-F5344CB8AC3E}">
        <p14:creationId xmlns:p14="http://schemas.microsoft.com/office/powerpoint/2010/main" val="168012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http://cimss.ssec.wisc.edu/sage/remote_sensing/lesson1/images/geo_orbit.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2144" y="986376"/>
            <a:ext cx="9820656" cy="55327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D57F1E4F-1CFF-5643-939E-217C01CDF565}" type="slidenum">
              <a:rPr lang="en-US" smtClean="0"/>
              <a:pPr/>
              <a:t>33</a:t>
            </a:fld>
            <a:endParaRPr lang="en-US" dirty="0"/>
          </a:p>
        </p:txBody>
      </p:sp>
      <p:sp>
        <p:nvSpPr>
          <p:cNvPr id="4" name="Title 3"/>
          <p:cNvSpPr>
            <a:spLocks noGrp="1"/>
          </p:cNvSpPr>
          <p:nvPr>
            <p:ph type="title"/>
          </p:nvPr>
        </p:nvSpPr>
        <p:spPr/>
        <p:txBody>
          <a:bodyPr>
            <a:normAutofit fontScale="90000"/>
          </a:bodyPr>
          <a:lstStyle/>
          <a:p>
            <a:r>
              <a:rPr lang="en-US" smtClean="0"/>
              <a:t>VSAT= Geostationary satellite</a:t>
            </a:r>
            <a:endParaRPr lang="en-US" dirty="0"/>
          </a:p>
        </p:txBody>
      </p:sp>
    </p:spTree>
    <p:extLst>
      <p:ext uri="{BB962C8B-B14F-4D97-AF65-F5344CB8AC3E}">
        <p14:creationId xmlns:p14="http://schemas.microsoft.com/office/powerpoint/2010/main" val="33299909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p:cNvPicPr>
            <a:picLocks noGrp="1" noChangeAspect="1"/>
          </p:cNvPicPr>
          <p:nvPr>
            <p:ph idx="1"/>
          </p:nvPr>
        </p:nvPicPr>
        <p:blipFill>
          <a:blip r:embed="rId2"/>
          <a:stretch>
            <a:fillRect/>
          </a:stretch>
        </p:blipFill>
        <p:spPr>
          <a:xfrm>
            <a:off x="838200" y="795523"/>
            <a:ext cx="10575636" cy="3399312"/>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34</a:t>
            </a:fld>
            <a:endParaRPr lang="en-US" dirty="0"/>
          </a:p>
        </p:txBody>
      </p:sp>
      <p:sp>
        <p:nvSpPr>
          <p:cNvPr id="4" name="Title 3"/>
          <p:cNvSpPr>
            <a:spLocks noGrp="1"/>
          </p:cNvSpPr>
          <p:nvPr>
            <p:ph type="title"/>
          </p:nvPr>
        </p:nvSpPr>
        <p:spPr/>
        <p:txBody>
          <a:bodyPr>
            <a:normAutofit fontScale="90000"/>
          </a:bodyPr>
          <a:lstStyle/>
          <a:p>
            <a:r>
              <a:rPr lang="en-US" dirty="0" smtClean="0"/>
              <a:t>During Equinox</a:t>
            </a:r>
            <a:endParaRPr lang="en-US" dirty="0"/>
          </a:p>
        </p:txBody>
      </p:sp>
    </p:spTree>
    <p:extLst>
      <p:ext uri="{BB962C8B-B14F-4D97-AF65-F5344CB8AC3E}">
        <p14:creationId xmlns:p14="http://schemas.microsoft.com/office/powerpoint/2010/main" val="35836615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SENSEX calculation</a:t>
            </a:r>
          </a:p>
          <a:p>
            <a:r>
              <a:rPr lang="en-US" dirty="0" smtClean="0"/>
              <a:t>DEMAT system</a:t>
            </a:r>
          </a:p>
          <a:p>
            <a:r>
              <a:rPr lang="en-US" dirty="0" smtClean="0"/>
              <a:t>PAN vs </a:t>
            </a:r>
            <a:r>
              <a:rPr lang="en-US" dirty="0" err="1" smtClean="0"/>
              <a:t>Adhar</a:t>
            </a:r>
            <a:endParaRPr lang="en-US" dirty="0" smtClean="0"/>
          </a:p>
          <a:p>
            <a:r>
              <a:rPr lang="en-US" dirty="0" smtClean="0"/>
              <a:t>Online trading</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2703723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Harshad</a:t>
            </a:r>
            <a:r>
              <a:rPr lang="en-US" dirty="0" smtClean="0"/>
              <a:t> Mehta</a:t>
            </a:r>
            <a:br>
              <a:rPr lang="en-US" dirty="0" smtClean="0"/>
            </a:br>
            <a:r>
              <a:rPr lang="en-US" dirty="0" smtClean="0"/>
              <a:t>Ketan Parekh</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09030"/>
            <a:ext cx="2520696" cy="351153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9250" y="2732609"/>
            <a:ext cx="2952750" cy="3543300"/>
          </a:xfrm>
          <a:prstGeom prst="rect">
            <a:avLst/>
          </a:prstGeom>
        </p:spPr>
      </p:pic>
      <p:sp>
        <p:nvSpPr>
          <p:cNvPr id="7" name="TextBox 6"/>
          <p:cNvSpPr txBox="1"/>
          <p:nvPr/>
        </p:nvSpPr>
        <p:spPr>
          <a:xfrm>
            <a:off x="3045033" y="3402969"/>
            <a:ext cx="5565567" cy="2123658"/>
          </a:xfrm>
          <a:prstGeom prst="rect">
            <a:avLst/>
          </a:prstGeom>
          <a:solidFill>
            <a:schemeClr val="accent4">
              <a:lumMod val="20000"/>
              <a:lumOff val="80000"/>
            </a:schemeClr>
          </a:solidFill>
          <a:ln w="57150">
            <a:solidFill>
              <a:srgbClr val="FF0000"/>
            </a:solidFill>
            <a:prstDash val="dash"/>
          </a:ln>
        </p:spPr>
        <p:style>
          <a:lnRef idx="3">
            <a:schemeClr val="lt1"/>
          </a:lnRef>
          <a:fillRef idx="1">
            <a:schemeClr val="accent5"/>
          </a:fillRef>
          <a:effectRef idx="1">
            <a:schemeClr val="accent5"/>
          </a:effectRef>
          <a:fontRef idx="minor">
            <a:schemeClr val="lt1"/>
          </a:fontRef>
        </p:style>
        <p:txBody>
          <a:bodyPr wrap="square" rtlCol="0">
            <a:spAutoFit/>
          </a:bodyPr>
          <a:lstStyle/>
          <a:p>
            <a:pPr marL="742950" indent="-742950">
              <a:buFont typeface="+mj-lt"/>
              <a:buAutoNum type="arabicPeriod"/>
            </a:pPr>
            <a:r>
              <a:rPr lang="en-US" sz="4400" dirty="0" smtClean="0">
                <a:solidFill>
                  <a:schemeClr val="bg2">
                    <a:lumMod val="10000"/>
                  </a:schemeClr>
                </a:solidFill>
                <a:latin typeface="Franklin Gothic Demi Cond" panose="020B0706030402020204" pitchFamily="34" charset="0"/>
              </a:rPr>
              <a:t>Arrange Free money</a:t>
            </a:r>
          </a:p>
          <a:p>
            <a:pPr marL="742950" indent="-742950">
              <a:buFont typeface="+mj-lt"/>
              <a:buAutoNum type="arabicPeriod"/>
            </a:pPr>
            <a:r>
              <a:rPr lang="en-US" sz="4400" dirty="0" smtClean="0">
                <a:solidFill>
                  <a:schemeClr val="bg2">
                    <a:lumMod val="10000"/>
                  </a:schemeClr>
                </a:solidFill>
                <a:latin typeface="Franklin Gothic Demi Cond" panose="020B0706030402020204" pitchFamily="34" charset="0"/>
              </a:rPr>
              <a:t>Use it to manipulate share prices</a:t>
            </a:r>
            <a:endParaRPr lang="en-US" sz="4400" dirty="0" smtClean="0">
              <a:solidFill>
                <a:srgbClr val="FF0000"/>
              </a:solidFill>
              <a:latin typeface="Franklin Gothic Demi Cond" panose="020B0706030402020204" pitchFamily="34" charset="0"/>
            </a:endParaRPr>
          </a:p>
        </p:txBody>
      </p:sp>
    </p:spTree>
    <p:extLst>
      <p:ext uri="{BB962C8B-B14F-4D97-AF65-F5344CB8AC3E}">
        <p14:creationId xmlns:p14="http://schemas.microsoft.com/office/powerpoint/2010/main" val="74748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37</a:t>
            </a:fld>
            <a:endParaRPr lang="en-US" dirty="0"/>
          </a:p>
        </p:txBody>
      </p:sp>
      <p:sp>
        <p:nvSpPr>
          <p:cNvPr id="3" name="Title 2"/>
          <p:cNvSpPr>
            <a:spLocks noGrp="1"/>
          </p:cNvSpPr>
          <p:nvPr>
            <p:ph type="title"/>
          </p:nvPr>
        </p:nvSpPr>
        <p:spPr/>
        <p:txBody>
          <a:bodyPr>
            <a:normAutofit fontScale="90000"/>
          </a:bodyPr>
          <a:lstStyle/>
          <a:p>
            <a:r>
              <a:rPr lang="en-US" dirty="0" smtClean="0"/>
              <a:t>Repo Rate</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748" y="4113719"/>
            <a:ext cx="3477006" cy="260775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221" y="3914393"/>
            <a:ext cx="2929128" cy="2807081"/>
          </a:xfrm>
          <a:prstGeom prst="rect">
            <a:avLst/>
          </a:prstGeom>
        </p:spPr>
      </p:pic>
      <p:sp>
        <p:nvSpPr>
          <p:cNvPr id="11" name="TextBox 10"/>
          <p:cNvSpPr txBox="1"/>
          <p:nvPr/>
        </p:nvSpPr>
        <p:spPr>
          <a:xfrm>
            <a:off x="4418141" y="3935346"/>
            <a:ext cx="3675888" cy="2139851"/>
          </a:xfrm>
          <a:prstGeom prst="leftArrow">
            <a:avLst>
              <a:gd name="adj1" fmla="val 50000"/>
              <a:gd name="adj2" fmla="val 29796"/>
            </a:avLst>
          </a:prstGeom>
          <a:solidFill>
            <a:srgbClr val="C0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3200" dirty="0" smtClean="0">
                <a:latin typeface="Arial Black" panose="020B0A04020102020204" pitchFamily="34" charset="0"/>
              </a:rPr>
              <a:t>Re purchase </a:t>
            </a:r>
          </a:p>
          <a:p>
            <a:r>
              <a:rPr lang="en-US" sz="3200" dirty="0" smtClean="0">
                <a:latin typeface="Arial Black" panose="020B0A04020102020204" pitchFamily="34" charset="0"/>
              </a:rPr>
              <a:t>@108 Cr.</a:t>
            </a:r>
            <a:endParaRPr lang="en-US" sz="3200" dirty="0">
              <a:latin typeface="Arial Black" panose="020B0A04020102020204" pitchFamily="34" charset="0"/>
            </a:endParaRPr>
          </a:p>
        </p:txBody>
      </p:sp>
      <p:sp>
        <p:nvSpPr>
          <p:cNvPr id="12" name="TextBox 11"/>
          <p:cNvSpPr txBox="1"/>
          <p:nvPr/>
        </p:nvSpPr>
        <p:spPr>
          <a:xfrm>
            <a:off x="4315206" y="1589884"/>
            <a:ext cx="3675888" cy="2139851"/>
          </a:xfrm>
          <a:prstGeom prst="rightArrow">
            <a:avLst/>
          </a:prstGeom>
          <a:solidFill>
            <a:srgbClr val="C0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3200" dirty="0" smtClean="0">
                <a:latin typeface="Arial Black" panose="020B0A04020102020204" pitchFamily="34" charset="0"/>
              </a:rPr>
              <a:t>Purchase </a:t>
            </a:r>
          </a:p>
          <a:p>
            <a:r>
              <a:rPr lang="en-US" sz="3200" dirty="0" smtClean="0">
                <a:latin typeface="Arial Black" panose="020B0A04020102020204" pitchFamily="34" charset="0"/>
              </a:rPr>
              <a:t>@100 Cr.</a:t>
            </a:r>
            <a:endParaRPr lang="en-US" sz="3200" dirty="0">
              <a:latin typeface="Arial Black" panose="020B0A04020102020204" pitchFamily="34"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221" y="1392172"/>
            <a:ext cx="3382518" cy="2536889"/>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91094" y="855087"/>
            <a:ext cx="3390900" cy="2895600"/>
          </a:xfrm>
          <a:prstGeom prst="rect">
            <a:avLst/>
          </a:prstGeom>
        </p:spPr>
      </p:pic>
      <p:sp>
        <p:nvSpPr>
          <p:cNvPr id="14" name="TextBox 13"/>
          <p:cNvSpPr txBox="1"/>
          <p:nvPr/>
        </p:nvSpPr>
        <p:spPr>
          <a:xfrm>
            <a:off x="8042561" y="3175109"/>
            <a:ext cx="3383912" cy="990124"/>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Heavy" panose="020B0903020102020204" pitchFamily="34" charset="0"/>
              </a:rPr>
              <a:t>Needs R$</a:t>
            </a:r>
            <a:endParaRPr lang="en-US" sz="3600" dirty="0">
              <a:solidFill>
                <a:schemeClr val="tx1">
                  <a:lumMod val="95000"/>
                  <a:lumOff val="5000"/>
                </a:schemeClr>
              </a:solidFill>
              <a:latin typeface="Franklin Gothic Heavy" panose="020B0903020102020204" pitchFamily="34" charset="0"/>
            </a:endParaRPr>
          </a:p>
        </p:txBody>
      </p:sp>
    </p:spTree>
    <p:extLst>
      <p:ext uri="{BB962C8B-B14F-4D97-AF65-F5344CB8AC3E}">
        <p14:creationId xmlns:p14="http://schemas.microsoft.com/office/powerpoint/2010/main" val="400922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38</a:t>
            </a:fld>
            <a:endParaRPr lang="en-US" dirty="0"/>
          </a:p>
        </p:txBody>
      </p:sp>
      <p:sp>
        <p:nvSpPr>
          <p:cNvPr id="3" name="Title 2"/>
          <p:cNvSpPr>
            <a:spLocks noGrp="1"/>
          </p:cNvSpPr>
          <p:nvPr>
            <p:ph type="title"/>
          </p:nvPr>
        </p:nvSpPr>
        <p:spPr/>
        <p:txBody>
          <a:bodyPr>
            <a:normAutofit fontScale="90000"/>
          </a:bodyPr>
          <a:lstStyle/>
          <a:p>
            <a:r>
              <a:rPr lang="en-US" dirty="0" smtClean="0"/>
              <a:t>Ready Forward deal</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748" y="4113719"/>
            <a:ext cx="3477006" cy="260775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221" y="3914393"/>
            <a:ext cx="2929128" cy="2807081"/>
          </a:xfrm>
          <a:prstGeom prst="rect">
            <a:avLst/>
          </a:prstGeom>
        </p:spPr>
      </p:pic>
      <p:sp>
        <p:nvSpPr>
          <p:cNvPr id="11" name="TextBox 10"/>
          <p:cNvSpPr txBox="1"/>
          <p:nvPr/>
        </p:nvSpPr>
        <p:spPr>
          <a:xfrm>
            <a:off x="4418141" y="3935346"/>
            <a:ext cx="3675888" cy="2139851"/>
          </a:xfrm>
          <a:prstGeom prst="leftArrow">
            <a:avLst>
              <a:gd name="adj1" fmla="val 50000"/>
              <a:gd name="adj2" fmla="val 29796"/>
            </a:avLst>
          </a:prstGeom>
          <a:solidFill>
            <a:srgbClr val="C0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3200" dirty="0" smtClean="0">
                <a:latin typeface="Arial Black" panose="020B0A04020102020204" pitchFamily="34" charset="0"/>
              </a:rPr>
              <a:t>Re purchase </a:t>
            </a:r>
          </a:p>
          <a:p>
            <a:r>
              <a:rPr lang="en-US" sz="3200" dirty="0" smtClean="0">
                <a:latin typeface="Arial Black" panose="020B0A04020102020204" pitchFamily="34" charset="0"/>
              </a:rPr>
              <a:t>@108 Cr.</a:t>
            </a:r>
            <a:endParaRPr lang="en-US" sz="3200" dirty="0">
              <a:latin typeface="Arial Black" panose="020B0A04020102020204" pitchFamily="34" charset="0"/>
            </a:endParaRPr>
          </a:p>
        </p:txBody>
      </p:sp>
      <p:sp>
        <p:nvSpPr>
          <p:cNvPr id="12" name="TextBox 11"/>
          <p:cNvSpPr txBox="1"/>
          <p:nvPr/>
        </p:nvSpPr>
        <p:spPr>
          <a:xfrm>
            <a:off x="4315206" y="1589884"/>
            <a:ext cx="3675888" cy="2139851"/>
          </a:xfrm>
          <a:prstGeom prst="rightArrow">
            <a:avLst/>
          </a:prstGeom>
          <a:solidFill>
            <a:srgbClr val="C0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3200" dirty="0" smtClean="0">
                <a:latin typeface="Arial Black" panose="020B0A04020102020204" pitchFamily="34" charset="0"/>
              </a:rPr>
              <a:t>Purchase </a:t>
            </a:r>
          </a:p>
          <a:p>
            <a:r>
              <a:rPr lang="en-US" sz="3200" dirty="0" smtClean="0">
                <a:latin typeface="Arial Black" panose="020B0A04020102020204" pitchFamily="34" charset="0"/>
              </a:rPr>
              <a:t>@100 Cr.</a:t>
            </a:r>
            <a:endParaRPr lang="en-US" sz="3200" dirty="0">
              <a:latin typeface="Arial Black" panose="020B0A04020102020204" pitchFamily="34"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1094" y="855087"/>
            <a:ext cx="3390900" cy="2895600"/>
          </a:xfrm>
          <a:prstGeom prst="rect">
            <a:avLst/>
          </a:prstGeom>
        </p:spPr>
      </p:pic>
      <p:sp>
        <p:nvSpPr>
          <p:cNvPr id="14" name="TextBox 13"/>
          <p:cNvSpPr txBox="1"/>
          <p:nvPr/>
        </p:nvSpPr>
        <p:spPr>
          <a:xfrm>
            <a:off x="8042561" y="3175109"/>
            <a:ext cx="3383912" cy="990124"/>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Heavy" panose="020B0903020102020204" pitchFamily="34" charset="0"/>
              </a:rPr>
              <a:t>Needs R$</a:t>
            </a:r>
            <a:endParaRPr lang="en-US" sz="3600" dirty="0">
              <a:solidFill>
                <a:schemeClr val="tx1">
                  <a:lumMod val="95000"/>
                  <a:lumOff val="5000"/>
                </a:schemeClr>
              </a:solidFill>
              <a:latin typeface="Franklin Gothic Heavy" panose="020B0903020102020204" pitchFamily="34" charset="0"/>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700" y="934531"/>
            <a:ext cx="2994530" cy="2994530"/>
          </a:xfrm>
          <a:prstGeom prst="rect">
            <a:avLst/>
          </a:prstGeom>
        </p:spPr>
      </p:pic>
    </p:spTree>
    <p:extLst>
      <p:ext uri="{BB962C8B-B14F-4D97-AF65-F5344CB8AC3E}">
        <p14:creationId xmlns:p14="http://schemas.microsoft.com/office/powerpoint/2010/main" val="418153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39</a:t>
            </a:fld>
            <a:endParaRPr lang="en-US" dirty="0"/>
          </a:p>
        </p:txBody>
      </p:sp>
      <p:sp>
        <p:nvSpPr>
          <p:cNvPr id="3" name="Title 2"/>
          <p:cNvSpPr>
            <a:spLocks noGrp="1"/>
          </p:cNvSpPr>
          <p:nvPr>
            <p:ph type="title"/>
          </p:nvPr>
        </p:nvSpPr>
        <p:spPr/>
        <p:txBody>
          <a:bodyPr>
            <a:normAutofit fontScale="90000"/>
          </a:bodyPr>
          <a:lstStyle/>
          <a:p>
            <a:r>
              <a:rPr lang="en-US" dirty="0" smtClean="0"/>
              <a:t>Ready forward deal</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2090" y="909495"/>
            <a:ext cx="2793492" cy="238545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635" y="941228"/>
            <a:ext cx="2994530" cy="299453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962" y="4556883"/>
            <a:ext cx="2339340" cy="175450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4267" y="1639552"/>
            <a:ext cx="2520696" cy="3511536"/>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9490" y="4935214"/>
            <a:ext cx="1830788" cy="1754505"/>
          </a:xfrm>
          <a:prstGeom prst="rect">
            <a:avLst/>
          </a:prstGeom>
        </p:spPr>
      </p:pic>
      <p:sp>
        <p:nvSpPr>
          <p:cNvPr id="12" name="TextBox 11"/>
          <p:cNvSpPr txBox="1"/>
          <p:nvPr/>
        </p:nvSpPr>
        <p:spPr>
          <a:xfrm rot="20489484">
            <a:off x="6739812" y="3327157"/>
            <a:ext cx="3675888" cy="2139851"/>
          </a:xfrm>
          <a:prstGeom prst="leftArrow">
            <a:avLst/>
          </a:prstGeom>
          <a:solidFill>
            <a:srgbClr val="C0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200" dirty="0" smtClean="0">
                <a:latin typeface="Arial Black" panose="020B0A04020102020204" pitchFamily="34" charset="0"/>
              </a:rPr>
              <a:t>Bank </a:t>
            </a:r>
          </a:p>
          <a:p>
            <a:pPr algn="ctr"/>
            <a:r>
              <a:rPr lang="en-US" sz="3200" dirty="0" smtClean="0">
                <a:latin typeface="Arial Black" panose="020B0A04020102020204" pitchFamily="34" charset="0"/>
              </a:rPr>
              <a:t>Receipt</a:t>
            </a:r>
            <a:endParaRPr lang="en-US" sz="3200" dirty="0">
              <a:latin typeface="Arial Black" panose="020B0A04020102020204" pitchFamily="34" charset="0"/>
            </a:endParaRPr>
          </a:p>
        </p:txBody>
      </p:sp>
      <p:sp>
        <p:nvSpPr>
          <p:cNvPr id="13" name="TextBox 12"/>
          <p:cNvSpPr txBox="1"/>
          <p:nvPr/>
        </p:nvSpPr>
        <p:spPr>
          <a:xfrm rot="1734862">
            <a:off x="2630746" y="3831306"/>
            <a:ext cx="3675888" cy="2139851"/>
          </a:xfrm>
          <a:prstGeom prst="leftArrow">
            <a:avLst/>
          </a:prstGeom>
          <a:solidFill>
            <a:srgbClr val="C0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200" dirty="0" smtClean="0">
                <a:latin typeface="Arial Black" panose="020B0A04020102020204" pitchFamily="34" charset="0"/>
              </a:rPr>
              <a:t>Bank </a:t>
            </a:r>
          </a:p>
          <a:p>
            <a:pPr algn="ctr"/>
            <a:r>
              <a:rPr lang="en-US" sz="3200" dirty="0" smtClean="0">
                <a:latin typeface="Arial Black" panose="020B0A04020102020204" pitchFamily="34" charset="0"/>
              </a:rPr>
              <a:t>Receipt</a:t>
            </a:r>
            <a:endParaRPr lang="en-US" sz="3200" dirty="0">
              <a:latin typeface="Arial Black" panose="020B0A04020102020204" pitchFamily="34" charset="0"/>
            </a:endParaRPr>
          </a:p>
        </p:txBody>
      </p:sp>
      <p:sp>
        <p:nvSpPr>
          <p:cNvPr id="14" name="TextBox 13"/>
          <p:cNvSpPr txBox="1"/>
          <p:nvPr/>
        </p:nvSpPr>
        <p:spPr>
          <a:xfrm>
            <a:off x="7826000" y="2714803"/>
            <a:ext cx="3383912" cy="990124"/>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smtClean="0">
                <a:solidFill>
                  <a:schemeClr val="tx1">
                    <a:lumMod val="95000"/>
                    <a:lumOff val="5000"/>
                  </a:schemeClr>
                </a:solidFill>
                <a:latin typeface="Franklin Gothic Heavy" panose="020B0903020102020204" pitchFamily="34" charset="0"/>
              </a:rPr>
              <a:t>Needs R$</a:t>
            </a:r>
            <a:endParaRPr lang="en-US" sz="3600" dirty="0">
              <a:solidFill>
                <a:schemeClr val="tx1">
                  <a:lumMod val="95000"/>
                  <a:lumOff val="5000"/>
                </a:schemeClr>
              </a:solidFill>
              <a:latin typeface="Franklin Gothic Heavy" panose="020B0903020102020204" pitchFamily="34" charset="0"/>
            </a:endParaRPr>
          </a:p>
        </p:txBody>
      </p:sp>
    </p:spTree>
    <p:extLst>
      <p:ext uri="{BB962C8B-B14F-4D97-AF65-F5344CB8AC3E}">
        <p14:creationId xmlns:p14="http://schemas.microsoft.com/office/powerpoint/2010/main" val="41026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3"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1623972" y="0"/>
            <a:ext cx="10524502" cy="5920033"/>
          </a:xfrm>
          <a:prstGeom prst="rect">
            <a:avLst/>
          </a:prstGeom>
        </p:spPr>
      </p:pic>
    </p:spTree>
    <p:extLst>
      <p:ext uri="{BB962C8B-B14F-4D97-AF65-F5344CB8AC3E}">
        <p14:creationId xmlns:p14="http://schemas.microsoft.com/office/powerpoint/2010/main" val="27523909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40</a:t>
            </a:fld>
            <a:endParaRPr lang="en-US" dirty="0"/>
          </a:p>
        </p:txBody>
      </p:sp>
      <p:sp>
        <p:nvSpPr>
          <p:cNvPr id="3" name="Title 2"/>
          <p:cNvSpPr>
            <a:spLocks noGrp="1"/>
          </p:cNvSpPr>
          <p:nvPr>
            <p:ph type="title"/>
          </p:nvPr>
        </p:nvSpPr>
        <p:spPr/>
        <p:txBody>
          <a:bodyPr>
            <a:normAutofit fontScale="90000"/>
          </a:bodyPr>
          <a:lstStyle/>
          <a:p>
            <a:r>
              <a:rPr lang="en-US" dirty="0" smtClean="0"/>
              <a:t>Ready forward deal</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6663" y="1183270"/>
            <a:ext cx="2793492" cy="238545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50" y="1183270"/>
            <a:ext cx="2994530" cy="299453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8664" y="1861282"/>
            <a:ext cx="2339340" cy="175450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4267" y="1639552"/>
            <a:ext cx="2520696" cy="3511536"/>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80863" y="3956471"/>
            <a:ext cx="1830788" cy="175450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604" y="4516695"/>
            <a:ext cx="2339340" cy="1754505"/>
          </a:xfrm>
          <a:prstGeom prst="rect">
            <a:avLst/>
          </a:prstGeom>
        </p:spPr>
      </p:pic>
      <p:sp>
        <p:nvSpPr>
          <p:cNvPr id="12" name="TextBox 11"/>
          <p:cNvSpPr txBox="1"/>
          <p:nvPr/>
        </p:nvSpPr>
        <p:spPr>
          <a:xfrm>
            <a:off x="4026411" y="3954682"/>
            <a:ext cx="3675888" cy="2139851"/>
          </a:xfrm>
          <a:prstGeom prst="leftArrow">
            <a:avLst/>
          </a:prstGeom>
          <a:solidFill>
            <a:srgbClr val="C0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200" dirty="0" smtClean="0">
                <a:latin typeface="Arial Black" panose="020B0A04020102020204" pitchFamily="34" charset="0"/>
              </a:rPr>
              <a:t>Bank </a:t>
            </a:r>
          </a:p>
          <a:p>
            <a:pPr algn="ctr"/>
            <a:r>
              <a:rPr lang="en-US" sz="3200" dirty="0" smtClean="0">
                <a:latin typeface="Arial Black" panose="020B0A04020102020204" pitchFamily="34" charset="0"/>
              </a:rPr>
              <a:t>Receipt</a:t>
            </a:r>
            <a:endParaRPr lang="en-US" sz="3200" dirty="0">
              <a:latin typeface="Arial Black" panose="020B0A04020102020204" pitchFamily="34" charset="0"/>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753" y="4274136"/>
            <a:ext cx="2139851" cy="2139851"/>
          </a:xfrm>
          <a:prstGeom prst="rect">
            <a:avLst/>
          </a:prstGeom>
        </p:spPr>
      </p:pic>
      <p:sp>
        <p:nvSpPr>
          <p:cNvPr id="14" name="TextBox 13"/>
          <p:cNvSpPr txBox="1"/>
          <p:nvPr/>
        </p:nvSpPr>
        <p:spPr>
          <a:xfrm>
            <a:off x="1894115" y="5868111"/>
            <a:ext cx="3383912" cy="990124"/>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Heavy" panose="020B0903020102020204" pitchFamily="34" charset="0"/>
              </a:rPr>
              <a:t>Free money</a:t>
            </a:r>
            <a:endParaRPr lang="en-US" sz="3600" dirty="0">
              <a:solidFill>
                <a:schemeClr val="tx1">
                  <a:lumMod val="95000"/>
                  <a:lumOff val="5000"/>
                </a:schemeClr>
              </a:solidFill>
              <a:latin typeface="Franklin Gothic Heavy" panose="020B0903020102020204" pitchFamily="34" charset="0"/>
            </a:endParaRPr>
          </a:p>
        </p:txBody>
      </p:sp>
    </p:spTree>
    <p:extLst>
      <p:ext uri="{BB962C8B-B14F-4D97-AF65-F5344CB8AC3E}">
        <p14:creationId xmlns:p14="http://schemas.microsoft.com/office/powerpoint/2010/main" val="34682184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99525" y="1838325"/>
            <a:ext cx="3028950" cy="4219575"/>
          </a:xfrm>
          <a:prstGeom prst="rect">
            <a:avLst/>
          </a:prstGeom>
        </p:spPr>
      </p:pic>
      <p:sp>
        <p:nvSpPr>
          <p:cNvPr id="4" name="Content Placeholder 3"/>
          <p:cNvSpPr>
            <a:spLocks noGrp="1"/>
          </p:cNvSpPr>
          <p:nvPr>
            <p:ph idx="1"/>
          </p:nvPr>
        </p:nvSpPr>
        <p:spPr/>
        <p:txBody>
          <a:bodyPr/>
          <a:lstStyle/>
          <a:p>
            <a:r>
              <a:rPr lang="en-US" dirty="0" smtClean="0"/>
              <a:t>He invests ~1000 Cr.</a:t>
            </a:r>
          </a:p>
          <a:p>
            <a:r>
              <a:rPr lang="en-US" dirty="0" smtClean="0"/>
              <a:t>SENSEX 2000 =&gt; 4500 (Jan-April)</a:t>
            </a:r>
          </a:p>
          <a:p>
            <a:r>
              <a:rPr lang="en-US" dirty="0" smtClean="0"/>
              <a:t>ACC Cement: 200 =&gt; 9000</a:t>
            </a:r>
          </a:p>
          <a:p>
            <a:r>
              <a:rPr lang="en-US" dirty="0" smtClean="0"/>
              <a:t>CBI arrest</a:t>
            </a:r>
          </a:p>
          <a:p>
            <a:r>
              <a:rPr lang="en-US" dirty="0" smtClean="0"/>
              <a:t>2001: jail heart attack</a:t>
            </a:r>
          </a:p>
          <a:p>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41</a:t>
            </a:fld>
            <a:endParaRPr lang="en-US" dirty="0"/>
          </a:p>
        </p:txBody>
      </p:sp>
      <p:sp>
        <p:nvSpPr>
          <p:cNvPr id="3" name="Title 2"/>
          <p:cNvSpPr>
            <a:spLocks noGrp="1"/>
          </p:cNvSpPr>
          <p:nvPr>
            <p:ph type="title"/>
          </p:nvPr>
        </p:nvSpPr>
        <p:spPr/>
        <p:txBody>
          <a:bodyPr>
            <a:normAutofit/>
          </a:bodyPr>
          <a:lstStyle/>
          <a:p>
            <a:r>
              <a:rPr lang="en-US" dirty="0" err="1" smtClean="0"/>
              <a:t>Harshad</a:t>
            </a:r>
            <a:r>
              <a:rPr lang="en-US" dirty="0" smtClean="0"/>
              <a:t> Mehta</a:t>
            </a:r>
            <a:endParaRPr lang="en-US" dirty="0"/>
          </a:p>
        </p:txBody>
      </p:sp>
      <p:sp>
        <p:nvSpPr>
          <p:cNvPr id="6" name="Text Placeholder 5"/>
          <p:cNvSpPr>
            <a:spLocks noGrp="1"/>
          </p:cNvSpPr>
          <p:nvPr>
            <p:ph type="body" sz="quarter" idx="13"/>
          </p:nvPr>
        </p:nvSpPr>
        <p:spPr/>
        <p:txBody>
          <a:bodyPr/>
          <a:lstStyle/>
          <a:p>
            <a:r>
              <a:rPr lang="en-US" dirty="0"/>
              <a:t>1992</a:t>
            </a:r>
          </a:p>
        </p:txBody>
      </p:sp>
    </p:spTree>
    <p:extLst>
      <p:ext uri="{BB962C8B-B14F-4D97-AF65-F5344CB8AC3E}">
        <p14:creationId xmlns:p14="http://schemas.microsoft.com/office/powerpoint/2010/main" val="28485793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8985250" y="2233613"/>
            <a:ext cx="2857500" cy="3429000"/>
          </a:xfrm>
          <a:prstGeom prst="rect">
            <a:avLst/>
          </a:prstGeom>
        </p:spPr>
      </p:pic>
      <p:sp>
        <p:nvSpPr>
          <p:cNvPr id="2" name="Content Placeholder 1"/>
          <p:cNvSpPr>
            <a:spLocks noGrp="1"/>
          </p:cNvSpPr>
          <p:nvPr>
            <p:ph idx="1"/>
          </p:nvPr>
        </p:nvSpPr>
        <p:spPr/>
        <p:txBody>
          <a:bodyPr>
            <a:normAutofit/>
          </a:bodyPr>
          <a:lstStyle/>
          <a:p>
            <a:r>
              <a:rPr lang="en-US" dirty="0" smtClean="0"/>
              <a:t>Global </a:t>
            </a:r>
            <a:r>
              <a:rPr lang="en-US" dirty="0"/>
              <a:t>Trust </a:t>
            </a:r>
            <a:r>
              <a:rPr lang="en-US" dirty="0" smtClean="0"/>
              <a:t>Bank (250 </a:t>
            </a:r>
            <a:r>
              <a:rPr lang="en-US" dirty="0" err="1" smtClean="0"/>
              <a:t>cr</a:t>
            </a:r>
            <a:r>
              <a:rPr lang="en-US" dirty="0" smtClean="0"/>
              <a:t>)</a:t>
            </a:r>
          </a:p>
          <a:p>
            <a:r>
              <a:rPr lang="en-US" dirty="0" err="1" smtClean="0"/>
              <a:t>Madhupura</a:t>
            </a:r>
            <a:r>
              <a:rPr lang="en-US" dirty="0" smtClean="0"/>
              <a:t> Coop (1,000 Cr) </a:t>
            </a:r>
          </a:p>
          <a:p>
            <a:r>
              <a:rPr lang="en-US" dirty="0" err="1" smtClean="0">
                <a:solidFill>
                  <a:schemeClr val="accent4">
                    <a:lumMod val="40000"/>
                    <a:lumOff val="60000"/>
                  </a:schemeClr>
                </a:solidFill>
              </a:rPr>
              <a:t>Visualsoft</a:t>
            </a:r>
            <a:r>
              <a:rPr lang="en-US" dirty="0" smtClean="0">
                <a:solidFill>
                  <a:schemeClr val="accent4">
                    <a:lumMod val="40000"/>
                    <a:lumOff val="60000"/>
                  </a:schemeClr>
                </a:solidFill>
              </a:rPr>
              <a:t>: </a:t>
            </a:r>
            <a:r>
              <a:rPr lang="en-US" dirty="0" smtClean="0"/>
              <a:t>600=&gt; 8,000</a:t>
            </a:r>
          </a:p>
          <a:p>
            <a:r>
              <a:rPr lang="en-US" dirty="0" err="1" smtClean="0">
                <a:solidFill>
                  <a:schemeClr val="accent4">
                    <a:lumMod val="40000"/>
                    <a:lumOff val="60000"/>
                  </a:schemeClr>
                </a:solidFill>
              </a:rPr>
              <a:t>SonataSoft</a:t>
            </a:r>
            <a:r>
              <a:rPr lang="en-US" dirty="0" smtClean="0">
                <a:solidFill>
                  <a:schemeClr val="accent4">
                    <a:lumMod val="40000"/>
                    <a:lumOff val="60000"/>
                  </a:schemeClr>
                </a:solidFill>
              </a:rPr>
              <a:t>: </a:t>
            </a:r>
            <a:r>
              <a:rPr lang="en-US" dirty="0" smtClean="0"/>
              <a:t>90=&gt; 2000</a:t>
            </a:r>
          </a:p>
          <a:p>
            <a:r>
              <a:rPr lang="en-US" dirty="0" err="1" smtClean="0"/>
              <a:t>Benami</a:t>
            </a:r>
            <a:r>
              <a:rPr lang="en-US" dirty="0" smtClean="0"/>
              <a:t> subscription</a:t>
            </a:r>
          </a:p>
          <a:p>
            <a:r>
              <a:rPr lang="en-US" dirty="0" smtClean="0"/>
              <a:t>Bear cartel starts selling</a:t>
            </a:r>
          </a:p>
          <a:p>
            <a:r>
              <a:rPr lang="en-US" dirty="0" smtClean="0"/>
              <a:t>2010: SKS </a:t>
            </a:r>
            <a:r>
              <a:rPr lang="en-US" dirty="0" err="1" smtClean="0"/>
              <a:t>Microfin</a:t>
            </a:r>
            <a:r>
              <a:rPr lang="en-US" dirty="0" smtClean="0"/>
              <a:t>.</a:t>
            </a:r>
          </a:p>
          <a:p>
            <a:r>
              <a:rPr lang="en-US" dirty="0" smtClean="0"/>
              <a:t>ONGC gas pricing</a:t>
            </a:r>
          </a:p>
        </p:txBody>
      </p:sp>
      <p:sp>
        <p:nvSpPr>
          <p:cNvPr id="3" name="Slide Number Placeholder 2"/>
          <p:cNvSpPr>
            <a:spLocks noGrp="1"/>
          </p:cNvSpPr>
          <p:nvPr>
            <p:ph type="sldNum" sz="quarter" idx="12"/>
          </p:nvPr>
        </p:nvSpPr>
        <p:spPr/>
        <p:txBody>
          <a:bodyPr/>
          <a:lstStyle/>
          <a:p>
            <a:fld id="{D57F1E4F-1CFF-5643-939E-217C01CDF565}" type="slidenum">
              <a:rPr lang="en-US" smtClean="0"/>
              <a:pPr/>
              <a:t>42</a:t>
            </a:fld>
            <a:endParaRPr lang="en-US" dirty="0"/>
          </a:p>
        </p:txBody>
      </p:sp>
      <p:sp>
        <p:nvSpPr>
          <p:cNvPr id="4" name="Title 3"/>
          <p:cNvSpPr>
            <a:spLocks noGrp="1"/>
          </p:cNvSpPr>
          <p:nvPr>
            <p:ph type="title"/>
          </p:nvPr>
        </p:nvSpPr>
        <p:spPr/>
        <p:txBody>
          <a:bodyPr>
            <a:normAutofit/>
          </a:bodyPr>
          <a:lstStyle/>
          <a:p>
            <a:pPr>
              <a:tabLst>
                <a:tab pos="1141413" algn="l"/>
              </a:tabLst>
            </a:pPr>
            <a:r>
              <a:rPr lang="en-US" dirty="0" smtClean="0"/>
              <a:t>Ketan</a:t>
            </a:r>
            <a:br>
              <a:rPr lang="en-US" dirty="0" smtClean="0"/>
            </a:br>
            <a:r>
              <a:rPr lang="en-US" dirty="0" smtClean="0"/>
              <a:t>Parekh</a:t>
            </a:r>
            <a:endParaRPr lang="en-US" dirty="0"/>
          </a:p>
        </p:txBody>
      </p:sp>
      <p:sp>
        <p:nvSpPr>
          <p:cNvPr id="6" name="Text Placeholder 5"/>
          <p:cNvSpPr>
            <a:spLocks noGrp="1"/>
          </p:cNvSpPr>
          <p:nvPr>
            <p:ph type="body" sz="quarter" idx="13"/>
          </p:nvPr>
        </p:nvSpPr>
        <p:spPr/>
        <p:txBody>
          <a:bodyPr/>
          <a:lstStyle/>
          <a:p>
            <a:r>
              <a:rPr lang="en-US" dirty="0"/>
              <a:t>2001</a:t>
            </a:r>
          </a:p>
        </p:txBody>
      </p:sp>
    </p:spTree>
    <p:extLst>
      <p:ext uri="{BB962C8B-B14F-4D97-AF65-F5344CB8AC3E}">
        <p14:creationId xmlns:p14="http://schemas.microsoft.com/office/powerpoint/2010/main" val="24729845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1533" y="2079529"/>
            <a:ext cx="3054350" cy="3020732"/>
          </a:xfrm>
        </p:spPr>
      </p:pic>
      <p:sp>
        <p:nvSpPr>
          <p:cNvPr id="9" name="Content Placeholder 8"/>
          <p:cNvSpPr>
            <a:spLocks noGrp="1"/>
          </p:cNvSpPr>
          <p:nvPr>
            <p:ph idx="1"/>
          </p:nvPr>
        </p:nvSpPr>
        <p:spPr/>
        <p:txBody>
          <a:bodyPr/>
          <a:lstStyle/>
          <a:p>
            <a:pPr fontAlgn="ctr"/>
            <a:r>
              <a:rPr lang="en-US" dirty="0"/>
              <a:t>High volatility = genuine investors turned </a:t>
            </a:r>
            <a:r>
              <a:rPr lang="en-US" dirty="0" smtClean="0"/>
              <a:t>away</a:t>
            </a:r>
          </a:p>
          <a:p>
            <a:pPr fontAlgn="ctr"/>
            <a:r>
              <a:rPr lang="en-US" dirty="0" smtClean="0"/>
              <a:t>Next time, Poor response to </a:t>
            </a:r>
            <a:r>
              <a:rPr lang="en-US" dirty="0"/>
              <a:t>new </a:t>
            </a:r>
            <a:r>
              <a:rPr lang="en-US" dirty="0" smtClean="0"/>
              <a:t>securities</a:t>
            </a:r>
          </a:p>
          <a:p>
            <a:pPr fontAlgn="ctr"/>
            <a:r>
              <a:rPr lang="en-US" dirty="0" smtClean="0"/>
              <a:t>Gold </a:t>
            </a:r>
            <a:r>
              <a:rPr lang="en-US" dirty="0"/>
              <a:t>/ real estate=&gt;CAD=&gt;Weak rupee =&gt;inflation </a:t>
            </a:r>
            <a:endParaRPr lang="en-US" dirty="0" smtClean="0"/>
          </a:p>
          <a:p>
            <a:pPr marL="742950" indent="-742950" fontAlgn="ctr">
              <a:buFont typeface="+mj-lt"/>
              <a:buAutoNum type="arabicPeriod"/>
            </a:pPr>
            <a:r>
              <a:rPr lang="en-US" dirty="0" smtClean="0"/>
              <a:t>Ban on “</a:t>
            </a:r>
            <a:r>
              <a:rPr lang="en-US" dirty="0" err="1" smtClean="0"/>
              <a:t>Badla</a:t>
            </a:r>
            <a:r>
              <a:rPr lang="en-US" dirty="0" smtClean="0"/>
              <a:t> system”</a:t>
            </a:r>
          </a:p>
          <a:p>
            <a:pPr marL="742950" indent="-742950" fontAlgn="ctr">
              <a:buFont typeface="+mj-lt"/>
              <a:buAutoNum type="arabicPeriod"/>
            </a:pPr>
            <a:r>
              <a:rPr lang="en-US" dirty="0" smtClean="0"/>
              <a:t>Circuit breakers</a:t>
            </a:r>
            <a:endParaRPr lang="en-US" dirty="0"/>
          </a:p>
          <a:p>
            <a:endParaRPr lang="en-US" dirty="0"/>
          </a:p>
        </p:txBody>
      </p:sp>
      <p:sp>
        <p:nvSpPr>
          <p:cNvPr id="8" name="Title 7"/>
          <p:cNvSpPr>
            <a:spLocks noGrp="1"/>
          </p:cNvSpPr>
          <p:nvPr>
            <p:ph type="title"/>
          </p:nvPr>
        </p:nvSpPr>
        <p:spPr/>
        <p:txBody>
          <a:bodyPr>
            <a:normAutofit/>
          </a:bodyPr>
          <a:lstStyle/>
          <a:p>
            <a:r>
              <a:rPr lang="en-US" dirty="0" smtClean="0"/>
              <a:t>Reforms taken</a:t>
            </a:r>
            <a:endParaRPr lang="en-US"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8805127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Carry forward</a:t>
            </a:r>
          </a:p>
          <a:p>
            <a:r>
              <a:rPr lang="en-US" dirty="0" smtClean="0"/>
              <a:t>Bottom line: player bets on borrowed money</a:t>
            </a:r>
          </a:p>
          <a:p>
            <a:r>
              <a:rPr lang="en-US" dirty="0" smtClean="0"/>
              <a:t>Trade settled in T+5, 10, even 72 days. He only needs to pay interest to broker during that time.</a:t>
            </a:r>
          </a:p>
          <a:p>
            <a:r>
              <a:rPr lang="en-US" dirty="0" smtClean="0"/>
              <a:t>SEBI banned: only T+2 system.</a:t>
            </a:r>
            <a:endParaRPr lang="en-US" dirty="0"/>
          </a:p>
        </p:txBody>
      </p:sp>
      <p:sp>
        <p:nvSpPr>
          <p:cNvPr id="3" name="Title 2"/>
          <p:cNvSpPr>
            <a:spLocks noGrp="1"/>
          </p:cNvSpPr>
          <p:nvPr>
            <p:ph type="title"/>
          </p:nvPr>
        </p:nvSpPr>
        <p:spPr/>
        <p:txBody>
          <a:bodyPr>
            <a:normAutofit/>
          </a:bodyPr>
          <a:lstStyle/>
          <a:p>
            <a:r>
              <a:rPr lang="en-US" dirty="0" err="1" smtClean="0"/>
              <a:t>Badla</a:t>
            </a:r>
            <a:r>
              <a:rPr lang="en-US" dirty="0" smtClean="0"/>
              <a:t> system</a:t>
            </a:r>
            <a:endParaRPr lang="en-US" dirty="0"/>
          </a:p>
        </p:txBody>
      </p:sp>
      <p:sp>
        <p:nvSpPr>
          <p:cNvPr id="4" name="Text Placeholder 3"/>
          <p:cNvSpPr>
            <a:spLocks noGrp="1"/>
          </p:cNvSpPr>
          <p:nvPr>
            <p:ph type="body" sz="quarter" idx="13"/>
          </p:nvPr>
        </p:nvSpPr>
        <p:spPr/>
        <p:txBody>
          <a:bodyPr/>
          <a:lstStyle/>
          <a:p>
            <a:r>
              <a:rPr lang="en-US" dirty="0" smtClean="0"/>
              <a:t>Reforms</a:t>
            </a:r>
            <a:endParaRPr lang="en-US" dirty="0"/>
          </a:p>
        </p:txBody>
      </p:sp>
      <p:pic>
        <p:nvPicPr>
          <p:cNvPr id="6" name="Content Placeholder 5"/>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881532" y="2286166"/>
            <a:ext cx="3089805" cy="191446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1533" y="4675695"/>
            <a:ext cx="3089805" cy="2055016"/>
          </a:xfrm>
          <a:prstGeom prst="rect">
            <a:avLst/>
          </a:prstGeom>
        </p:spPr>
      </p:pic>
    </p:spTree>
    <p:extLst>
      <p:ext uri="{BB962C8B-B14F-4D97-AF65-F5344CB8AC3E}">
        <p14:creationId xmlns:p14="http://schemas.microsoft.com/office/powerpoint/2010/main" val="43669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2.miniphysics.com/wp-content/uploads/2012/07/DZ47-63-3P-Miniature-Circuit-Breaker.jpg"/>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tretch>
            <a:fillRect/>
          </a:stretch>
        </p:blipFill>
        <p:spPr bwMode="auto">
          <a:xfrm>
            <a:off x="8886825" y="2189937"/>
            <a:ext cx="3054350" cy="351635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p:txBody>
          <a:bodyPr/>
          <a:lstStyle/>
          <a:p>
            <a:pPr fontAlgn="ctr"/>
            <a:r>
              <a:rPr lang="en-US" dirty="0" smtClean="0"/>
              <a:t>Two </a:t>
            </a:r>
            <a:r>
              <a:rPr lang="en-US" dirty="0"/>
              <a:t>types</a:t>
            </a:r>
          </a:p>
          <a:p>
            <a:pPr lvl="1" fontAlgn="ctr"/>
            <a:r>
              <a:rPr lang="en-US" dirty="0"/>
              <a:t>Individual share: BSE/NSE</a:t>
            </a:r>
          </a:p>
          <a:p>
            <a:pPr lvl="1" fontAlgn="ctr"/>
            <a:r>
              <a:rPr lang="en-US" dirty="0"/>
              <a:t>Market wide: </a:t>
            </a:r>
            <a:r>
              <a:rPr lang="en-US" dirty="0" smtClean="0"/>
              <a:t>SEBI</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45</a:t>
            </a:fld>
            <a:endParaRPr lang="en-US" dirty="0"/>
          </a:p>
        </p:txBody>
      </p:sp>
      <p:sp>
        <p:nvSpPr>
          <p:cNvPr id="4" name="Title 3"/>
          <p:cNvSpPr>
            <a:spLocks noGrp="1"/>
          </p:cNvSpPr>
          <p:nvPr>
            <p:ph type="title"/>
          </p:nvPr>
        </p:nvSpPr>
        <p:spPr/>
        <p:txBody>
          <a:bodyPr>
            <a:normAutofit/>
          </a:bodyPr>
          <a:lstStyle/>
          <a:p>
            <a:r>
              <a:rPr lang="en-US" dirty="0" smtClean="0"/>
              <a:t>Circuit Breaker</a:t>
            </a:r>
            <a:endParaRPr lang="en-US" dirty="0"/>
          </a:p>
        </p:txBody>
      </p:sp>
      <p:sp>
        <p:nvSpPr>
          <p:cNvPr id="5" name="Text Placeholder 4"/>
          <p:cNvSpPr>
            <a:spLocks noGrp="1"/>
          </p:cNvSpPr>
          <p:nvPr>
            <p:ph type="body" sz="quarter" idx="13"/>
          </p:nvPr>
        </p:nvSpPr>
        <p:spPr/>
        <p:txBody>
          <a:bodyPr/>
          <a:lstStyle/>
          <a:p>
            <a:r>
              <a:rPr lang="en-US" dirty="0" smtClean="0"/>
              <a:t>Share prices</a:t>
            </a:r>
            <a:endParaRPr lang="en-US" dirty="0"/>
          </a:p>
        </p:txBody>
      </p:sp>
    </p:spTree>
    <p:extLst>
      <p:ext uri="{BB962C8B-B14F-4D97-AF65-F5344CB8AC3E}">
        <p14:creationId xmlns:p14="http://schemas.microsoft.com/office/powerpoint/2010/main" val="29919559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cdn2.miniphysics.com/wp-content/uploads/2012/07/DZ47-63-3P-Miniature-Circuit-Breaker.jpg"/>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tretch>
            <a:fillRect/>
          </a:stretch>
        </p:blipFill>
        <p:spPr bwMode="auto">
          <a:xfrm>
            <a:off x="8886825" y="2189937"/>
            <a:ext cx="3054350" cy="351635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p:txBody>
          <a:bodyPr>
            <a:normAutofit fontScale="92500" lnSpcReduction="10000"/>
          </a:bodyPr>
          <a:lstStyle/>
          <a:p>
            <a:pPr fontAlgn="ctr"/>
            <a:r>
              <a:rPr lang="en-US" dirty="0"/>
              <a:t>Benchmark: Previous day (SENSEX, NIFTY)</a:t>
            </a:r>
          </a:p>
          <a:p>
            <a:pPr fontAlgn="ctr"/>
            <a:r>
              <a:rPr lang="en-US" dirty="0"/>
              <a:t>1st Jan : SENSEX 10000</a:t>
            </a:r>
          </a:p>
          <a:p>
            <a:pPr fontAlgn="ctr"/>
            <a:r>
              <a:rPr lang="en-US" dirty="0">
                <a:solidFill>
                  <a:srgbClr val="FFC000"/>
                </a:solidFill>
              </a:rPr>
              <a:t>10%: </a:t>
            </a:r>
            <a:r>
              <a:rPr lang="en-US" dirty="0"/>
              <a:t>1000 up OR down: 1 hr halt</a:t>
            </a:r>
          </a:p>
          <a:p>
            <a:pPr fontAlgn="ctr"/>
            <a:r>
              <a:rPr lang="en-US" dirty="0">
                <a:solidFill>
                  <a:srgbClr val="FFC000"/>
                </a:solidFill>
              </a:rPr>
              <a:t>15%: </a:t>
            </a:r>
            <a:r>
              <a:rPr lang="en-US" dirty="0"/>
              <a:t>2 hr halt</a:t>
            </a:r>
          </a:p>
          <a:p>
            <a:pPr fontAlgn="ctr"/>
            <a:r>
              <a:rPr lang="en-US" dirty="0">
                <a:solidFill>
                  <a:srgbClr val="FFC000"/>
                </a:solidFill>
              </a:rPr>
              <a:t>20%: </a:t>
            </a:r>
            <a:r>
              <a:rPr lang="en-US" dirty="0"/>
              <a:t>entire </a:t>
            </a:r>
            <a:r>
              <a:rPr lang="en-US" dirty="0" smtClean="0"/>
              <a:t>day</a:t>
            </a:r>
          </a:p>
          <a:p>
            <a:pPr fontAlgn="ctr"/>
            <a:r>
              <a:rPr lang="en-US" dirty="0" smtClean="0">
                <a:solidFill>
                  <a:srgbClr val="FFC000"/>
                </a:solidFill>
              </a:rPr>
              <a:t>All</a:t>
            </a:r>
            <a:r>
              <a:rPr lang="en-US" dirty="0" smtClean="0"/>
              <a:t> stock exchanges</a:t>
            </a:r>
          </a:p>
          <a:p>
            <a:pPr fontAlgn="ctr"/>
            <a:r>
              <a:rPr lang="en-US" dirty="0"/>
              <a:t>India: </a:t>
            </a:r>
            <a:r>
              <a:rPr lang="en-US" dirty="0">
                <a:solidFill>
                  <a:srgbClr val="FFC000"/>
                </a:solidFill>
              </a:rPr>
              <a:t>two way</a:t>
            </a:r>
            <a:r>
              <a:rPr lang="en-US" dirty="0"/>
              <a:t> circuit breaker</a:t>
            </a:r>
          </a:p>
          <a:p>
            <a:pPr fontAlgn="ctr"/>
            <a:r>
              <a:rPr lang="en-US" dirty="0"/>
              <a:t>Developed countries: one way (bullish</a:t>
            </a:r>
            <a:r>
              <a:rPr lang="en-US" dirty="0" smtClean="0"/>
              <a:t>)</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46</a:t>
            </a:fld>
            <a:endParaRPr lang="en-US" dirty="0"/>
          </a:p>
        </p:txBody>
      </p:sp>
      <p:sp>
        <p:nvSpPr>
          <p:cNvPr id="4" name="Title 3"/>
          <p:cNvSpPr>
            <a:spLocks noGrp="1"/>
          </p:cNvSpPr>
          <p:nvPr>
            <p:ph type="title"/>
          </p:nvPr>
        </p:nvSpPr>
        <p:spPr/>
        <p:txBody>
          <a:bodyPr>
            <a:normAutofit/>
          </a:bodyPr>
          <a:lstStyle/>
          <a:p>
            <a:r>
              <a:rPr lang="en-US" dirty="0" smtClean="0"/>
              <a:t>Market wide Circuit Breaker</a:t>
            </a:r>
            <a:endParaRPr lang="en-US" dirty="0"/>
          </a:p>
        </p:txBody>
      </p:sp>
      <p:sp>
        <p:nvSpPr>
          <p:cNvPr id="5" name="Text Placeholder 4"/>
          <p:cNvSpPr>
            <a:spLocks noGrp="1"/>
          </p:cNvSpPr>
          <p:nvPr>
            <p:ph type="body" sz="quarter" idx="13"/>
          </p:nvPr>
        </p:nvSpPr>
        <p:spPr/>
        <p:txBody>
          <a:bodyPr/>
          <a:lstStyle/>
          <a:p>
            <a:r>
              <a:rPr lang="en-US" dirty="0"/>
              <a:t>MWCB</a:t>
            </a:r>
          </a:p>
        </p:txBody>
      </p:sp>
    </p:spTree>
    <p:extLst>
      <p:ext uri="{BB962C8B-B14F-4D97-AF65-F5344CB8AC3E}">
        <p14:creationId xmlns:p14="http://schemas.microsoft.com/office/powerpoint/2010/main" val="40894655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SENSEX calculation</a:t>
            </a:r>
          </a:p>
          <a:p>
            <a:r>
              <a:rPr lang="en-US" dirty="0"/>
              <a:t>DEMAT system</a:t>
            </a:r>
          </a:p>
          <a:p>
            <a:r>
              <a:rPr lang="en-US" dirty="0"/>
              <a:t>PAN vs </a:t>
            </a:r>
            <a:r>
              <a:rPr lang="en-US" dirty="0" err="1"/>
              <a:t>Adhar</a:t>
            </a:r>
            <a:endParaRPr lang="en-US" dirty="0"/>
          </a:p>
          <a:p>
            <a:r>
              <a:rPr lang="en-US" dirty="0"/>
              <a:t>Online </a:t>
            </a:r>
            <a:r>
              <a:rPr lang="en-US" dirty="0" smtClean="0"/>
              <a:t>trading</a:t>
            </a:r>
          </a:p>
          <a:p>
            <a:r>
              <a:rPr lang="en-US" dirty="0" err="1"/>
              <a:t>Harshad</a:t>
            </a:r>
            <a:r>
              <a:rPr lang="en-US" dirty="0"/>
              <a:t> </a:t>
            </a:r>
            <a:r>
              <a:rPr lang="en-US" dirty="0" smtClean="0"/>
              <a:t>Mehta, Ketan Parekh</a:t>
            </a:r>
          </a:p>
          <a:p>
            <a:r>
              <a:rPr lang="en-US" dirty="0" smtClean="0"/>
              <a:t>Circuit Breaker system</a:t>
            </a:r>
          </a:p>
        </p:txBody>
      </p:sp>
      <p:sp>
        <p:nvSpPr>
          <p:cNvPr id="3" name="Slide Number Placeholder 2"/>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41293505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194" y="242887"/>
            <a:ext cx="3619500" cy="2714625"/>
          </a:xfrm>
          <a:prstGeom prst="rect">
            <a:avLst/>
          </a:prstGeom>
        </p:spPr>
      </p:pic>
      <p:sp>
        <p:nvSpPr>
          <p:cNvPr id="5" name="TextBox 4"/>
          <p:cNvSpPr txBox="1"/>
          <p:nvPr/>
        </p:nvSpPr>
        <p:spPr>
          <a:xfrm>
            <a:off x="352806" y="3027434"/>
            <a:ext cx="3675888" cy="646331"/>
          </a:xfrm>
          <a:prstGeom prst="rec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Sahara</a:t>
            </a:r>
            <a:endParaRPr lang="en-US" sz="3600" dirty="0">
              <a:solidFill>
                <a:schemeClr val="tx1">
                  <a:lumMod val="85000"/>
                  <a:lumOff val="15000"/>
                </a:schemeClr>
              </a:solidFill>
              <a:latin typeface="Franklin Gothic Heavy" panose="020B0903020102020204" pitchFamily="34" charset="0"/>
            </a:endParaRPr>
          </a:p>
        </p:txBody>
      </p:sp>
      <p:sp>
        <p:nvSpPr>
          <p:cNvPr id="10" name="TextBox 9"/>
          <p:cNvSpPr txBox="1"/>
          <p:nvPr/>
        </p:nvSpPr>
        <p:spPr>
          <a:xfrm>
            <a:off x="4247578" y="3088989"/>
            <a:ext cx="3991166" cy="584775"/>
          </a:xfrm>
          <a:prstGeom prst="rec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solidFill>
                  <a:schemeClr val="tx1">
                    <a:lumMod val="85000"/>
                    <a:lumOff val="15000"/>
                  </a:schemeClr>
                </a:solidFill>
                <a:latin typeface="Franklin Gothic Heavy" panose="020B0903020102020204" pitchFamily="34" charset="0"/>
              </a:rPr>
              <a:t>NSEL</a:t>
            </a:r>
            <a:endParaRPr lang="en-US" sz="3200" dirty="0">
              <a:solidFill>
                <a:schemeClr val="tx1">
                  <a:lumMod val="85000"/>
                  <a:lumOff val="15000"/>
                </a:schemeClr>
              </a:solidFill>
              <a:latin typeface="Franklin Gothic Heavy" panose="020B0903020102020204" pitchFamily="34"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756" y="413967"/>
            <a:ext cx="4127315" cy="25014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7579" y="317413"/>
            <a:ext cx="4055173" cy="2640099"/>
          </a:xfrm>
          <a:prstGeom prst="rect">
            <a:avLst/>
          </a:prstGeom>
        </p:spPr>
      </p:pic>
      <p:sp>
        <p:nvSpPr>
          <p:cNvPr id="13" name="TextBox 12"/>
          <p:cNvSpPr txBox="1"/>
          <p:nvPr/>
        </p:nvSpPr>
        <p:spPr>
          <a:xfrm>
            <a:off x="8457628" y="3105594"/>
            <a:ext cx="3548444" cy="584775"/>
          </a:xfrm>
          <a:prstGeom prst="rec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err="1" smtClean="0">
                <a:solidFill>
                  <a:schemeClr val="tx1">
                    <a:lumMod val="85000"/>
                    <a:lumOff val="15000"/>
                  </a:schemeClr>
                </a:solidFill>
                <a:latin typeface="Franklin Gothic Heavy" panose="020B0903020102020204" pitchFamily="34" charset="0"/>
              </a:rPr>
              <a:t>Saradha</a:t>
            </a:r>
            <a:endParaRPr lang="en-US" sz="3200" dirty="0">
              <a:solidFill>
                <a:schemeClr val="tx1">
                  <a:lumMod val="85000"/>
                  <a:lumOff val="15000"/>
                </a:schemeClr>
              </a:solidFill>
              <a:latin typeface="Franklin Gothic Heavy" panose="020B0903020102020204" pitchFamily="34" charset="0"/>
            </a:endParaRPr>
          </a:p>
        </p:txBody>
      </p:sp>
      <p:sp>
        <p:nvSpPr>
          <p:cNvPr id="15" name="TextBox 14"/>
          <p:cNvSpPr txBox="1"/>
          <p:nvPr/>
        </p:nvSpPr>
        <p:spPr>
          <a:xfrm>
            <a:off x="409194" y="4070817"/>
            <a:ext cx="11596877" cy="2123658"/>
          </a:xfrm>
          <a:prstGeom prst="rect">
            <a:avLst/>
          </a:prstGeom>
          <a:solidFill>
            <a:schemeClr val="accent4">
              <a:lumMod val="20000"/>
              <a:lumOff val="80000"/>
            </a:schemeClr>
          </a:solidFill>
          <a:ln w="57150">
            <a:solidFill>
              <a:srgbClr val="FF0000"/>
            </a:solidFill>
            <a:prstDash val="dash"/>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4400" dirty="0" smtClean="0">
                <a:solidFill>
                  <a:schemeClr val="bg2">
                    <a:lumMod val="10000"/>
                  </a:schemeClr>
                </a:solidFill>
                <a:latin typeface="Franklin Gothic Demi Cond" panose="020B0706030402020204" pitchFamily="34" charset="0"/>
              </a:rPr>
              <a:t>Financial Scams in Recent years</a:t>
            </a:r>
          </a:p>
          <a:p>
            <a:pPr marL="914400" indent="-914400">
              <a:buAutoNum type="arabicPeriod"/>
            </a:pPr>
            <a:r>
              <a:rPr lang="en-US" sz="4400" strike="sngStrike" dirty="0" smtClean="0">
                <a:solidFill>
                  <a:schemeClr val="bg2">
                    <a:lumMod val="10000"/>
                  </a:schemeClr>
                </a:solidFill>
                <a:latin typeface="Franklin Gothic Demi Cond" panose="020B0706030402020204" pitchFamily="34" charset="0"/>
              </a:rPr>
              <a:t>Modus Operandi </a:t>
            </a:r>
            <a:r>
              <a:rPr lang="en-US" sz="4400" strike="sngStrike" dirty="0" err="1" smtClean="0">
                <a:solidFill>
                  <a:schemeClr val="bg2">
                    <a:lumMod val="10000"/>
                  </a:schemeClr>
                </a:solidFill>
                <a:latin typeface="Franklin Gothic Demi Cond" panose="020B0706030402020204" pitchFamily="34" charset="0"/>
              </a:rPr>
              <a:t>Ph.D</a:t>
            </a:r>
            <a:r>
              <a:rPr lang="en-US" sz="4400" dirty="0" smtClean="0">
                <a:solidFill>
                  <a:schemeClr val="bg2">
                    <a:lumMod val="10000"/>
                  </a:schemeClr>
                </a:solidFill>
                <a:latin typeface="Franklin Gothic Demi Cond" panose="020B0706030402020204" pitchFamily="34" charset="0"/>
              </a:rPr>
              <a:t> …</a:t>
            </a:r>
            <a:r>
              <a:rPr lang="en-US" sz="4400" dirty="0" smtClean="0">
                <a:solidFill>
                  <a:srgbClr val="FF0000"/>
                </a:solidFill>
                <a:latin typeface="Franklin Gothic Demi Cond" panose="020B0706030402020204" pitchFamily="34" charset="0"/>
              </a:rPr>
              <a:t>Only Basic idea</a:t>
            </a:r>
          </a:p>
          <a:p>
            <a:pPr marL="914400" indent="-914400">
              <a:buAutoNum type="arabicPeriod"/>
            </a:pPr>
            <a:r>
              <a:rPr lang="en-US" sz="4400" dirty="0" smtClean="0">
                <a:solidFill>
                  <a:schemeClr val="bg2">
                    <a:lumMod val="10000"/>
                  </a:schemeClr>
                </a:solidFill>
                <a:latin typeface="Franklin Gothic Demi Cond" panose="020B0706030402020204" pitchFamily="34" charset="0"/>
              </a:rPr>
              <a:t>How to prevent….</a:t>
            </a:r>
            <a:r>
              <a:rPr lang="en-US" sz="4400" dirty="0" smtClean="0">
                <a:solidFill>
                  <a:srgbClr val="FF0000"/>
                </a:solidFill>
                <a:latin typeface="Franklin Gothic Demi Cond" panose="020B0706030402020204" pitchFamily="34" charset="0"/>
              </a:rPr>
              <a:t>Important</a:t>
            </a:r>
          </a:p>
        </p:txBody>
      </p:sp>
    </p:spTree>
    <p:extLst>
      <p:ext uri="{BB962C8B-B14F-4D97-AF65-F5344CB8AC3E}">
        <p14:creationId xmlns:p14="http://schemas.microsoft.com/office/powerpoint/2010/main" val="20304089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7424" y="354266"/>
            <a:ext cx="9144000" cy="2690685"/>
          </a:xfrm>
        </p:spPr>
        <p:txBody>
          <a:bodyPr>
            <a:normAutofit/>
          </a:bodyPr>
          <a:lstStyle/>
          <a:p>
            <a:r>
              <a:rPr lang="en-US" dirty="0" smtClean="0"/>
              <a:t>SEBI Sahara</a:t>
            </a:r>
            <a:br>
              <a:rPr lang="en-US" dirty="0" smtClean="0"/>
            </a:br>
            <a:r>
              <a:rPr lang="en-US" dirty="0" smtClean="0"/>
              <a:t>OFCD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783" y="3641725"/>
            <a:ext cx="3619500" cy="271462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3941" y="3805741"/>
            <a:ext cx="2386592" cy="238659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1191" y="3641725"/>
            <a:ext cx="3960305" cy="2640203"/>
          </a:xfrm>
          <a:prstGeom prst="rect">
            <a:avLst/>
          </a:prstGeom>
        </p:spPr>
      </p:pic>
    </p:spTree>
    <p:extLst>
      <p:ext uri="{BB962C8B-B14F-4D97-AF65-F5344CB8AC3E}">
        <p14:creationId xmlns:p14="http://schemas.microsoft.com/office/powerpoint/2010/main" val="20663063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440" y="2835797"/>
            <a:ext cx="4241311" cy="4022203"/>
          </a:xfrm>
          <a:prstGeom prst="rect">
            <a:avLst/>
          </a:prstGeom>
        </p:spPr>
      </p:pic>
      <p:graphicFrame>
        <p:nvGraphicFramePr>
          <p:cNvPr id="6" name="Content Placeholder 5"/>
          <p:cNvGraphicFramePr>
            <a:graphicFrameLocks noGrp="1"/>
          </p:cNvGraphicFramePr>
          <p:nvPr>
            <p:ph idx="1"/>
            <p:extLst/>
          </p:nvPr>
        </p:nvGraphicFramePr>
        <p:xfrm>
          <a:off x="838200" y="384048"/>
          <a:ext cx="10515600" cy="6199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rot="20316699">
            <a:off x="1227262" y="3016527"/>
            <a:ext cx="2316470" cy="1283910"/>
          </a:xfrm>
          <a:prstGeom prst="rightArrow">
            <a:avLst/>
          </a:prstGeom>
          <a:solidFill>
            <a:srgbClr val="7030A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T-Bill</a:t>
            </a:r>
            <a:endParaRPr lang="en-US" sz="3600" dirty="0">
              <a:latin typeface="Arial Black" panose="020B0A04020102020204" pitchFamily="34" charset="0"/>
            </a:endParaRPr>
          </a:p>
        </p:txBody>
      </p:sp>
      <p:sp>
        <p:nvSpPr>
          <p:cNvPr id="9" name="TextBox 8"/>
          <p:cNvSpPr txBox="1"/>
          <p:nvPr/>
        </p:nvSpPr>
        <p:spPr>
          <a:xfrm rot="20316699">
            <a:off x="5375590" y="4129047"/>
            <a:ext cx="2316470" cy="1283910"/>
          </a:xfrm>
          <a:prstGeom prst="rightArrow">
            <a:avLst/>
          </a:prstGeom>
          <a:solidFill>
            <a:srgbClr val="7030A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G-Sec</a:t>
            </a:r>
            <a:endParaRPr lang="en-US" sz="3600" dirty="0">
              <a:latin typeface="Arial Black" panose="020B0A04020102020204" pitchFamily="34" charset="0"/>
            </a:endParaRPr>
          </a:p>
        </p:txBody>
      </p:sp>
      <p:sp>
        <p:nvSpPr>
          <p:cNvPr id="10" name="TextBox 9"/>
          <p:cNvSpPr txBox="1"/>
          <p:nvPr/>
        </p:nvSpPr>
        <p:spPr>
          <a:xfrm>
            <a:off x="1072916" y="1150665"/>
            <a:ext cx="3124180" cy="990124"/>
          </a:xfrm>
          <a:prstGeom prst="downArrowCallou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Short term</a:t>
            </a:r>
            <a:endParaRPr lang="en-US" sz="3600" dirty="0">
              <a:latin typeface="Arial Black" panose="020B0A04020102020204" pitchFamily="34" charset="0"/>
            </a:endParaRPr>
          </a:p>
        </p:txBody>
      </p:sp>
      <p:sp>
        <p:nvSpPr>
          <p:cNvPr id="11" name="TextBox 10"/>
          <p:cNvSpPr txBox="1"/>
          <p:nvPr/>
        </p:nvSpPr>
        <p:spPr>
          <a:xfrm>
            <a:off x="7846406" y="1150665"/>
            <a:ext cx="3124180" cy="990124"/>
          </a:xfrm>
          <a:prstGeom prst="downArrowCallou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Long term</a:t>
            </a:r>
            <a:endParaRPr lang="en-US" sz="3600" dirty="0">
              <a:latin typeface="Arial Black" panose="020B0A04020102020204" pitchFamily="34" charset="0"/>
            </a:endParaRPr>
          </a:p>
        </p:txBody>
      </p:sp>
    </p:spTree>
    <p:extLst>
      <p:ext uri="{BB962C8B-B14F-4D97-AF65-F5344CB8AC3E}">
        <p14:creationId xmlns:p14="http://schemas.microsoft.com/office/powerpoint/2010/main" val="32465548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idx="1"/>
            <p:extLst/>
          </p:nvPr>
        </p:nvGraphicFramePr>
        <p:xfrm>
          <a:off x="865632" y="820552"/>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a:xfrm>
            <a:off x="8637588" y="6262688"/>
            <a:ext cx="2743200" cy="365125"/>
          </a:xfrm>
        </p:spPr>
        <p:txBody>
          <a:bodyPr/>
          <a:lstStyle/>
          <a:p>
            <a:pPr>
              <a:defRPr/>
            </a:pPr>
            <a:fld id="{DCD3E3AB-E4C3-4AA5-9129-C83B3B5914D8}" type="slidenum">
              <a:rPr lang="en-US"/>
              <a:pPr>
                <a:defRPr/>
              </a:pPr>
              <a:t>50</a:t>
            </a:fld>
            <a:endParaRPr lang="en-US" dirty="0"/>
          </a:p>
        </p:txBody>
      </p:sp>
      <p:sp>
        <p:nvSpPr>
          <p:cNvPr id="11" name="Title 10"/>
          <p:cNvSpPr>
            <a:spLocks noGrp="1"/>
          </p:cNvSpPr>
          <p:nvPr>
            <p:ph type="title"/>
          </p:nvPr>
        </p:nvSpPr>
        <p:spPr>
          <a:xfrm>
            <a:off x="865188" y="0"/>
            <a:ext cx="10515600" cy="701675"/>
          </a:xfrm>
        </p:spPr>
        <p:txBody>
          <a:bodyPr rtlCol="0">
            <a:normAutofit fontScale="90000"/>
          </a:bodyPr>
          <a:lstStyle/>
          <a:p>
            <a:pPr fontAlgn="auto">
              <a:spcAft>
                <a:spcPts val="0"/>
              </a:spcAft>
              <a:defRPr/>
            </a:pPr>
            <a:r>
              <a:rPr lang="en-US" dirty="0" smtClean="0"/>
              <a:t>Types of companies</a:t>
            </a:r>
            <a:endParaRPr lang="en-US" dirty="0"/>
          </a:p>
        </p:txBody>
      </p:sp>
    </p:spTree>
    <p:extLst>
      <p:ext uri="{BB962C8B-B14F-4D97-AF65-F5344CB8AC3E}">
        <p14:creationId xmlns:p14="http://schemas.microsoft.com/office/powerpoint/2010/main" val="33826298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lstStyle/>
          <a:p>
            <a:r>
              <a:rPr lang="en-US" dirty="0" smtClean="0"/>
              <a:t>Sahara Housing Investment Corporation (</a:t>
            </a:r>
            <a:r>
              <a:rPr lang="en-US" dirty="0" smtClean="0">
                <a:solidFill>
                  <a:srgbClr val="FFC000"/>
                </a:solidFill>
              </a:rPr>
              <a:t>unlisted</a:t>
            </a:r>
            <a:r>
              <a:rPr lang="en-US" dirty="0" smtClean="0"/>
              <a:t>)</a:t>
            </a:r>
          </a:p>
          <a:p>
            <a:r>
              <a:rPr lang="en-US" dirty="0" smtClean="0"/>
              <a:t>Sahara India Real Estate Corporation (</a:t>
            </a:r>
            <a:r>
              <a:rPr lang="en-US" dirty="0" smtClean="0">
                <a:solidFill>
                  <a:srgbClr val="FFC000"/>
                </a:solidFill>
              </a:rPr>
              <a:t>unlisted</a:t>
            </a:r>
            <a:r>
              <a:rPr lang="en-US" dirty="0" smtClean="0"/>
              <a:t>)</a:t>
            </a:r>
          </a:p>
          <a:p>
            <a:r>
              <a:rPr lang="en-US" dirty="0" smtClean="0"/>
              <a:t>Issue OFCD – for more than TWO Years (3-10 days)</a:t>
            </a:r>
          </a:p>
          <a:p>
            <a:r>
              <a:rPr lang="en-US" dirty="0" smtClean="0"/>
              <a:t>&gt;2 crore people (50 people)</a:t>
            </a:r>
          </a:p>
          <a:p>
            <a:r>
              <a:rPr lang="en-US" dirty="0" smtClean="0"/>
              <a:t>&gt;24,000 crores</a:t>
            </a:r>
            <a:endParaRPr lang="en-US" dirty="0"/>
          </a:p>
        </p:txBody>
      </p:sp>
      <p:sp>
        <p:nvSpPr>
          <p:cNvPr id="5" name="Slide Number Placeholder 4"/>
          <p:cNvSpPr>
            <a:spLocks noGrp="1"/>
          </p:cNvSpPr>
          <p:nvPr>
            <p:ph type="sldNum" sz="quarter" idx="12"/>
          </p:nvPr>
        </p:nvSpPr>
        <p:spPr>
          <a:xfrm>
            <a:off x="8638881" y="6356350"/>
            <a:ext cx="2743200" cy="365125"/>
          </a:xfrm>
        </p:spPr>
        <p:txBody>
          <a:bodyPr/>
          <a:lstStyle/>
          <a:p>
            <a:fld id="{D57F1E4F-1CFF-5643-939E-217C01CDF565}" type="slidenum">
              <a:rPr lang="en-US" smtClean="0"/>
              <a:pPr/>
              <a:t>51</a:t>
            </a:fld>
            <a:endParaRPr lang="en-US" dirty="0"/>
          </a:p>
        </p:txBody>
      </p:sp>
      <p:sp>
        <p:nvSpPr>
          <p:cNvPr id="8" name="Title 7"/>
          <p:cNvSpPr>
            <a:spLocks noGrp="1"/>
          </p:cNvSpPr>
          <p:nvPr>
            <p:ph type="title"/>
          </p:nvPr>
        </p:nvSpPr>
        <p:spPr/>
        <p:txBody>
          <a:bodyPr>
            <a:normAutofit/>
          </a:bodyPr>
          <a:lstStyle/>
          <a:p>
            <a:r>
              <a:rPr lang="en-US" smtClean="0"/>
              <a:t>2008-11: Game begins</a:t>
            </a:r>
            <a:endParaRPr lang="en-US" dirty="0"/>
          </a:p>
        </p:txBody>
      </p:sp>
      <p:sp>
        <p:nvSpPr>
          <p:cNvPr id="2" name="Text Placeholder 1"/>
          <p:cNvSpPr>
            <a:spLocks noGrp="1"/>
          </p:cNvSpPr>
          <p:nvPr>
            <p:ph type="body" sz="quarter" idx="13"/>
          </p:nvPr>
        </p:nvSpPr>
        <p:spPr/>
        <p:txBody>
          <a:bodyPr/>
          <a:lstStyle/>
          <a:p>
            <a:r>
              <a:rPr lang="en-US" dirty="0" smtClean="0"/>
              <a:t>SAHARA</a:t>
            </a:r>
            <a:endParaRPr lang="en-US" dirty="0"/>
          </a:p>
        </p:txBody>
      </p:sp>
      <p:pic>
        <p:nvPicPr>
          <p:cNvPr id="10" name="Content Placeholder 9"/>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8881532" y="2355851"/>
            <a:ext cx="3089805" cy="2290762"/>
          </a:xfrm>
          <a:prstGeom prst="rect">
            <a:avLst/>
          </a:prstGeom>
        </p:spPr>
      </p:pic>
    </p:spTree>
    <p:extLst>
      <p:ext uri="{BB962C8B-B14F-4D97-AF65-F5344CB8AC3E}">
        <p14:creationId xmlns:p14="http://schemas.microsoft.com/office/powerpoint/2010/main" val="25919551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SEBI argues</a:t>
            </a:r>
            <a:endParaRPr lang="en-US" dirty="0"/>
          </a:p>
        </p:txBody>
      </p:sp>
      <p:sp>
        <p:nvSpPr>
          <p:cNvPr id="7" name="Content Placeholder 6"/>
          <p:cNvSpPr>
            <a:spLocks noGrp="1"/>
          </p:cNvSpPr>
          <p:nvPr>
            <p:ph sz="half" idx="2"/>
          </p:nvPr>
        </p:nvSpPr>
        <p:spPr/>
        <p:txBody>
          <a:bodyPr/>
          <a:lstStyle/>
          <a:p>
            <a:pPr marL="0" indent="0">
              <a:buNone/>
            </a:pPr>
            <a:r>
              <a:rPr lang="en-US" sz="4000" b="1" u="sng" dirty="0" smtClean="0"/>
              <a:t>SEBI act: All CIS, Except</a:t>
            </a:r>
          </a:p>
          <a:p>
            <a:pPr marL="514350" indent="-514350">
              <a:buFont typeface="+mj-lt"/>
              <a:buAutoNum type="arabicPeriod"/>
            </a:pPr>
            <a:r>
              <a:rPr lang="en-US" sz="4000" dirty="0" smtClean="0"/>
              <a:t>Nidhi</a:t>
            </a:r>
          </a:p>
          <a:p>
            <a:pPr marL="514350" indent="-514350">
              <a:buFont typeface="+mj-lt"/>
              <a:buAutoNum type="arabicPeriod"/>
            </a:pPr>
            <a:r>
              <a:rPr lang="en-US" sz="4000" dirty="0" smtClean="0"/>
              <a:t>Chit Funds</a:t>
            </a:r>
          </a:p>
          <a:p>
            <a:pPr marL="514350" indent="-514350">
              <a:buFont typeface="+mj-lt"/>
              <a:buAutoNum type="arabicPeriod"/>
            </a:pPr>
            <a:r>
              <a:rPr lang="en-US" sz="4000" dirty="0" smtClean="0"/>
              <a:t>Co-operatives</a:t>
            </a:r>
          </a:p>
          <a:p>
            <a:endParaRPr lang="en-US" dirty="0" smtClean="0"/>
          </a:p>
          <a:p>
            <a:endParaRPr lang="en-US" dirty="0"/>
          </a:p>
        </p:txBody>
      </p:sp>
      <p:sp>
        <p:nvSpPr>
          <p:cNvPr id="9" name="Content Placeholder 4"/>
          <p:cNvSpPr>
            <a:spLocks noGrp="1"/>
          </p:cNvSpPr>
          <p:nvPr>
            <p:ph sz="quarter" idx="4"/>
          </p:nvPr>
        </p:nvSpPr>
        <p:spPr/>
        <p:txBody>
          <a:bodyPr/>
          <a:lstStyle/>
          <a:p>
            <a:r>
              <a:rPr lang="en-US" sz="3600" dirty="0" smtClean="0"/>
              <a:t>Ours Unlisted companies</a:t>
            </a:r>
          </a:p>
          <a:p>
            <a:r>
              <a:rPr lang="en-US" sz="3600" dirty="0" smtClean="0"/>
              <a:t>Under </a:t>
            </a:r>
            <a:r>
              <a:rPr lang="en-US" sz="3600" dirty="0"/>
              <a:t>Corp. Affairs</a:t>
            </a:r>
          </a:p>
          <a:p>
            <a:r>
              <a:rPr lang="en-US" sz="3600" dirty="0" smtClean="0"/>
              <a:t>SEBI= only listed Co.</a:t>
            </a:r>
          </a:p>
          <a:p>
            <a:r>
              <a:rPr lang="en-US" sz="3600" dirty="0" smtClean="0"/>
              <a:t>Need time to Refund</a:t>
            </a:r>
          </a:p>
        </p:txBody>
      </p:sp>
      <p:sp>
        <p:nvSpPr>
          <p:cNvPr id="4" name="Slide Number Placeholder 3"/>
          <p:cNvSpPr>
            <a:spLocks noGrp="1"/>
          </p:cNvSpPr>
          <p:nvPr>
            <p:ph type="sldNum" sz="quarter" idx="12"/>
          </p:nvPr>
        </p:nvSpPr>
        <p:spPr/>
        <p:txBody>
          <a:bodyPr/>
          <a:lstStyle/>
          <a:p>
            <a:fld id="{D57F1E4F-1CFF-5643-939E-217C01CDF565}" type="slidenum">
              <a:rPr lang="en-US" smtClean="0"/>
              <a:pPr/>
              <a:t>52</a:t>
            </a:fld>
            <a:endParaRPr lang="en-US" dirty="0"/>
          </a:p>
        </p:txBody>
      </p:sp>
      <p:sp>
        <p:nvSpPr>
          <p:cNvPr id="3" name="Text Placeholder 2"/>
          <p:cNvSpPr>
            <a:spLocks noGrp="1"/>
          </p:cNvSpPr>
          <p:nvPr>
            <p:ph type="body" idx="13"/>
          </p:nvPr>
        </p:nvSpPr>
        <p:spPr/>
        <p:txBody>
          <a:bodyPr/>
          <a:lstStyle/>
          <a:p>
            <a:r>
              <a:rPr lang="en-US" dirty="0" smtClean="0"/>
              <a:t>SAHARA defends</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344" y="4361688"/>
            <a:ext cx="2755392" cy="183692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2832" y="4335399"/>
            <a:ext cx="2410968" cy="1808226"/>
          </a:xfrm>
          <a:prstGeom prst="rect">
            <a:avLst/>
          </a:prstGeom>
        </p:spPr>
      </p:pic>
    </p:spTree>
    <p:extLst>
      <p:ext uri="{BB962C8B-B14F-4D97-AF65-F5344CB8AC3E}">
        <p14:creationId xmlns:p14="http://schemas.microsoft.com/office/powerpoint/2010/main" val="13599687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2437747"/>
            <a:ext cx="3054350" cy="3020732"/>
          </a:xfrm>
        </p:spPr>
      </p:pic>
      <p:sp>
        <p:nvSpPr>
          <p:cNvPr id="5" name="Content Placeholder 4"/>
          <p:cNvSpPr>
            <a:spLocks noGrp="1"/>
          </p:cNvSpPr>
          <p:nvPr>
            <p:ph idx="1"/>
          </p:nvPr>
        </p:nvSpPr>
        <p:spPr/>
        <p:txBody>
          <a:bodyPr/>
          <a:lstStyle/>
          <a:p>
            <a:r>
              <a:rPr lang="en-US" dirty="0"/>
              <a:t>Stop OFCD</a:t>
            </a:r>
          </a:p>
          <a:p>
            <a:r>
              <a:rPr lang="en-US" dirty="0"/>
              <a:t>Refund $$  + 15% interest</a:t>
            </a:r>
          </a:p>
          <a:p>
            <a:r>
              <a:rPr lang="en-US" dirty="0"/>
              <a:t>Give proof of Refund</a:t>
            </a:r>
          </a:p>
          <a:p>
            <a:r>
              <a:rPr lang="en-US" dirty="0"/>
              <a:t>Untraceable Account=&gt;Govt</a:t>
            </a:r>
            <a:r>
              <a:rPr lang="en-US" dirty="0" smtClean="0"/>
              <a:t>. gets money</a:t>
            </a:r>
            <a:endParaRPr lang="en-US" dirty="0"/>
          </a:p>
          <a:p>
            <a:endParaRPr lang="en-US" dirty="0"/>
          </a:p>
        </p:txBody>
      </p:sp>
      <p:sp>
        <p:nvSpPr>
          <p:cNvPr id="4" name="Title 3"/>
          <p:cNvSpPr>
            <a:spLocks noGrp="1"/>
          </p:cNvSpPr>
          <p:nvPr>
            <p:ph type="title"/>
          </p:nvPr>
        </p:nvSpPr>
        <p:spPr/>
        <p:txBody>
          <a:bodyPr/>
          <a:lstStyle/>
          <a:p>
            <a:r>
              <a:rPr lang="en-US" dirty="0" smtClean="0"/>
              <a:t>SEBI order</a:t>
            </a:r>
            <a:br>
              <a:rPr lang="en-US" dirty="0" smtClean="0"/>
            </a:br>
            <a:r>
              <a:rPr lang="en-US" dirty="0" smtClean="0"/>
              <a:t>2011</a:t>
            </a:r>
            <a:endParaRPr lang="en-US" dirty="0"/>
          </a:p>
        </p:txBody>
      </p:sp>
      <p:sp>
        <p:nvSpPr>
          <p:cNvPr id="6" name="Text Placeholder 5"/>
          <p:cNvSpPr>
            <a:spLocks noGrp="1"/>
          </p:cNvSpPr>
          <p:nvPr>
            <p:ph type="body" sz="quarter" idx="13"/>
          </p:nvPr>
        </p:nvSpPr>
        <p:spPr/>
        <p:txBody>
          <a:bodyPr/>
          <a:lstStyle/>
          <a:p>
            <a:r>
              <a:rPr lang="en-US" dirty="0" smtClean="0"/>
              <a:t>Sahara Scam</a:t>
            </a:r>
            <a:endParaRPr lang="en-US" dirty="0"/>
          </a:p>
        </p:txBody>
      </p:sp>
    </p:spTree>
    <p:extLst>
      <p:ext uri="{BB962C8B-B14F-4D97-AF65-F5344CB8AC3E}">
        <p14:creationId xmlns:p14="http://schemas.microsoft.com/office/powerpoint/2010/main" val="24238652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2437747"/>
            <a:ext cx="3054350" cy="3020732"/>
          </a:xfrm>
        </p:spPr>
      </p:pic>
      <p:sp>
        <p:nvSpPr>
          <p:cNvPr id="5" name="Content Placeholder 4"/>
          <p:cNvSpPr>
            <a:spLocks noGrp="1"/>
          </p:cNvSpPr>
          <p:nvPr>
            <p:ph idx="1"/>
          </p:nvPr>
        </p:nvSpPr>
        <p:spPr/>
        <p:txBody>
          <a:bodyPr/>
          <a:lstStyle/>
          <a:p>
            <a:r>
              <a:rPr lang="en-US" dirty="0" smtClean="0"/>
              <a:t>SAT: Upheld </a:t>
            </a:r>
            <a:r>
              <a:rPr lang="en-US" dirty="0"/>
              <a:t>SEBI </a:t>
            </a:r>
            <a:r>
              <a:rPr lang="en-US" dirty="0" smtClean="0"/>
              <a:t>order (2011)</a:t>
            </a:r>
          </a:p>
          <a:p>
            <a:r>
              <a:rPr lang="en-US" dirty="0" smtClean="0"/>
              <a:t>SC: upheld SEBI order (2012)</a:t>
            </a:r>
          </a:p>
        </p:txBody>
      </p:sp>
      <p:sp>
        <p:nvSpPr>
          <p:cNvPr id="4" name="Title 3"/>
          <p:cNvSpPr>
            <a:spLocks noGrp="1"/>
          </p:cNvSpPr>
          <p:nvPr>
            <p:ph type="title"/>
          </p:nvPr>
        </p:nvSpPr>
        <p:spPr/>
        <p:txBody>
          <a:bodyPr/>
          <a:lstStyle/>
          <a:p>
            <a:r>
              <a:rPr lang="en-US" dirty="0" smtClean="0"/>
              <a:t>Sahara appeals further</a:t>
            </a:r>
            <a:endParaRPr lang="en-US" dirty="0"/>
          </a:p>
        </p:txBody>
      </p:sp>
      <p:sp>
        <p:nvSpPr>
          <p:cNvPr id="6" name="Text Placeholder 5"/>
          <p:cNvSpPr>
            <a:spLocks noGrp="1"/>
          </p:cNvSpPr>
          <p:nvPr>
            <p:ph type="body" sz="quarter" idx="13"/>
          </p:nvPr>
        </p:nvSpPr>
        <p:spPr/>
        <p:txBody>
          <a:bodyPr/>
          <a:lstStyle/>
          <a:p>
            <a:r>
              <a:rPr lang="en-US" dirty="0" smtClean="0"/>
              <a:t>Sahara Scam</a:t>
            </a:r>
            <a:endParaRPr lang="en-US" dirty="0"/>
          </a:p>
        </p:txBody>
      </p:sp>
    </p:spTree>
    <p:extLst>
      <p:ext uri="{BB962C8B-B14F-4D97-AF65-F5344CB8AC3E}">
        <p14:creationId xmlns:p14="http://schemas.microsoft.com/office/powerpoint/2010/main" val="7655020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2802732"/>
            <a:ext cx="3054350" cy="2290762"/>
          </a:xfrm>
          <a:prstGeom prst="rect">
            <a:avLst/>
          </a:prstGeom>
        </p:spPr>
      </p:pic>
      <p:sp>
        <p:nvSpPr>
          <p:cNvPr id="3" name="Content Placeholder 2"/>
          <p:cNvSpPr>
            <a:spLocks noGrp="1"/>
          </p:cNvSpPr>
          <p:nvPr>
            <p:ph idx="1"/>
          </p:nvPr>
        </p:nvSpPr>
        <p:spPr/>
        <p:txBody>
          <a:bodyPr>
            <a:normAutofit/>
          </a:bodyPr>
          <a:lstStyle/>
          <a:p>
            <a:pPr>
              <a:buFontTx/>
              <a:buChar char="-"/>
            </a:pPr>
            <a:r>
              <a:rPr lang="en-US" dirty="0" smtClean="0"/>
              <a:t>Yet to refund entire amount</a:t>
            </a:r>
          </a:p>
          <a:p>
            <a:pPr>
              <a:buFontTx/>
              <a:buChar char="-"/>
            </a:pPr>
            <a:r>
              <a:rPr lang="en-US" dirty="0" smtClean="0"/>
              <a:t>Not given proof of all refunds</a:t>
            </a:r>
            <a:endParaRPr lang="en-US" dirty="0"/>
          </a:p>
          <a:p>
            <a:pPr>
              <a:buFontTx/>
              <a:buChar char="-"/>
            </a:pPr>
            <a:r>
              <a:rPr lang="en-US" dirty="0" smtClean="0">
                <a:solidFill>
                  <a:srgbClr val="FFC000"/>
                </a:solidFill>
              </a:rPr>
              <a:t>2014</a:t>
            </a:r>
            <a:r>
              <a:rPr lang="en-US" dirty="0">
                <a:solidFill>
                  <a:srgbClr val="FFC000"/>
                </a:solidFill>
              </a:rPr>
              <a:t>, </a:t>
            </a:r>
            <a:r>
              <a:rPr lang="en-US" dirty="0" smtClean="0">
                <a:solidFill>
                  <a:srgbClr val="FFC000"/>
                </a:solidFill>
              </a:rPr>
              <a:t>Feb:</a:t>
            </a:r>
            <a:r>
              <a:rPr lang="en-US" dirty="0" smtClean="0"/>
              <a:t> SC Contempt- </a:t>
            </a:r>
            <a:r>
              <a:rPr lang="en-US" dirty="0" err="1" smtClean="0"/>
              <a:t>Subrato</a:t>
            </a:r>
            <a:r>
              <a:rPr lang="en-US" dirty="0" smtClean="0"/>
              <a:t> Roy Arrested.</a:t>
            </a:r>
          </a:p>
          <a:p>
            <a:pPr>
              <a:buFontTx/>
              <a:buChar char="-"/>
            </a:pPr>
            <a:r>
              <a:rPr lang="en-US" dirty="0" smtClean="0"/>
              <a:t>2015, Jan: SC allowed group to raise overseas-loan for </a:t>
            </a:r>
            <a:r>
              <a:rPr lang="en-US" dirty="0" smtClean="0">
                <a:solidFill>
                  <a:srgbClr val="FFC000"/>
                </a:solidFill>
              </a:rPr>
              <a:t>Rs.10,000 crore as bail</a:t>
            </a:r>
          </a:p>
          <a:p>
            <a:pPr>
              <a:buFontTx/>
              <a:buChar char="-"/>
            </a:pPr>
            <a:endParaRPr lang="en-US" dirty="0" smtClean="0"/>
          </a:p>
          <a:p>
            <a:pPr>
              <a:buFontTx/>
              <a:buChar char="-"/>
            </a:pPr>
            <a:endParaRPr lang="en-US" dirty="0" smtClean="0"/>
          </a:p>
          <a:p>
            <a:pPr>
              <a:buFontTx/>
              <a:buChar char="-"/>
            </a:pPr>
            <a:endParaRPr lang="en-US" dirty="0"/>
          </a:p>
          <a:p>
            <a:endParaRPr lang="en-US" dirty="0"/>
          </a:p>
        </p:txBody>
      </p:sp>
      <p:sp>
        <p:nvSpPr>
          <p:cNvPr id="4" name="Title 3"/>
          <p:cNvSpPr>
            <a:spLocks noGrp="1"/>
          </p:cNvSpPr>
          <p:nvPr>
            <p:ph type="title"/>
          </p:nvPr>
        </p:nvSpPr>
        <p:spPr/>
        <p:txBody>
          <a:bodyPr/>
          <a:lstStyle/>
          <a:p>
            <a:r>
              <a:rPr lang="en-US" dirty="0" smtClean="0"/>
              <a:t>Refund not done</a:t>
            </a:r>
            <a:endParaRPr lang="en-US" dirty="0"/>
          </a:p>
        </p:txBody>
      </p:sp>
      <p:sp>
        <p:nvSpPr>
          <p:cNvPr id="5" name="Text Placeholder 4"/>
          <p:cNvSpPr>
            <a:spLocks noGrp="1"/>
          </p:cNvSpPr>
          <p:nvPr>
            <p:ph type="body" sz="quarter" idx="13"/>
          </p:nvPr>
        </p:nvSpPr>
        <p:spPr/>
        <p:txBody>
          <a:bodyPr/>
          <a:lstStyle/>
          <a:p>
            <a:r>
              <a:rPr lang="en-US" dirty="0" smtClean="0"/>
              <a:t>Sahara Scam</a:t>
            </a:r>
            <a:endParaRPr lang="en-US" dirty="0"/>
          </a:p>
        </p:txBody>
      </p:sp>
    </p:spTree>
    <p:extLst>
      <p:ext uri="{BB962C8B-B14F-4D97-AF65-F5344CB8AC3E}">
        <p14:creationId xmlns:p14="http://schemas.microsoft.com/office/powerpoint/2010/main" val="4523797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solidFill>
                  <a:srgbClr val="FFC000"/>
                </a:solidFill>
              </a:rPr>
              <a:t>1992</a:t>
            </a:r>
            <a:r>
              <a:rPr lang="en-US" dirty="0" smtClean="0"/>
              <a:t>: Securities and Exchange board of India (Statutory Body)</a:t>
            </a:r>
          </a:p>
          <a:p>
            <a:r>
              <a:rPr lang="en-US" dirty="0" smtClean="0">
                <a:solidFill>
                  <a:srgbClr val="FFC000"/>
                </a:solidFill>
              </a:rPr>
              <a:t>1999</a:t>
            </a:r>
            <a:r>
              <a:rPr lang="en-US" dirty="0" smtClean="0"/>
              <a:t>: Amendment- CIS brought under SEBI. (Except Nidhi, Chit fund and cooperatives)</a:t>
            </a:r>
          </a:p>
          <a:p>
            <a:r>
              <a:rPr lang="en-US" dirty="0" smtClean="0">
                <a:solidFill>
                  <a:srgbClr val="FFC000"/>
                </a:solidFill>
              </a:rPr>
              <a:t>2002</a:t>
            </a:r>
            <a:r>
              <a:rPr lang="en-US" dirty="0" smtClean="0"/>
              <a:t>: powers of search and seizure.</a:t>
            </a:r>
          </a:p>
          <a:p>
            <a:r>
              <a:rPr lang="en-US" dirty="0" smtClean="0"/>
              <a:t>Boss: </a:t>
            </a:r>
            <a:r>
              <a:rPr lang="en-US" dirty="0" err="1" smtClean="0"/>
              <a:t>U.K.Sinha</a:t>
            </a:r>
            <a:endParaRPr lang="en-US" dirty="0" smtClean="0"/>
          </a:p>
        </p:txBody>
      </p:sp>
      <p:sp>
        <p:nvSpPr>
          <p:cNvPr id="3" name="Slide Number Placeholder 2"/>
          <p:cNvSpPr>
            <a:spLocks noGrp="1"/>
          </p:cNvSpPr>
          <p:nvPr>
            <p:ph type="sldNum" sz="quarter" idx="12"/>
          </p:nvPr>
        </p:nvSpPr>
        <p:spPr/>
        <p:txBody>
          <a:bodyPr/>
          <a:lstStyle/>
          <a:p>
            <a:fld id="{D57F1E4F-1CFF-5643-939E-217C01CDF565}" type="slidenum">
              <a:rPr lang="en-US" smtClean="0"/>
              <a:pPr/>
              <a:t>56</a:t>
            </a:fld>
            <a:endParaRPr lang="en-US" dirty="0"/>
          </a:p>
        </p:txBody>
      </p:sp>
      <p:sp>
        <p:nvSpPr>
          <p:cNvPr id="4" name="Title 3"/>
          <p:cNvSpPr>
            <a:spLocks noGrp="1"/>
          </p:cNvSpPr>
          <p:nvPr>
            <p:ph type="title"/>
          </p:nvPr>
        </p:nvSpPr>
        <p:spPr/>
        <p:txBody>
          <a:bodyPr>
            <a:normAutofit/>
          </a:bodyPr>
          <a:lstStyle/>
          <a:p>
            <a:r>
              <a:rPr lang="en-US" dirty="0" smtClean="0"/>
              <a:t>A Brief History</a:t>
            </a:r>
            <a:endParaRPr lang="en-US" dirty="0"/>
          </a:p>
        </p:txBody>
      </p:sp>
      <p:sp>
        <p:nvSpPr>
          <p:cNvPr id="5" name="Text Placeholder 4"/>
          <p:cNvSpPr>
            <a:spLocks noGrp="1"/>
          </p:cNvSpPr>
          <p:nvPr>
            <p:ph type="body" sz="quarter" idx="13"/>
          </p:nvPr>
        </p:nvSpPr>
        <p:spPr/>
        <p:txBody>
          <a:bodyPr/>
          <a:lstStyle/>
          <a:p>
            <a:r>
              <a:rPr lang="en-US" dirty="0" smtClean="0"/>
              <a:t>SEBI</a:t>
            </a:r>
            <a:endParaRPr lang="en-US" dirty="0"/>
          </a:p>
        </p:txBody>
      </p:sp>
      <p:pic>
        <p:nvPicPr>
          <p:cNvPr id="7" name="Content Placeholder 6"/>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881533" y="2290062"/>
            <a:ext cx="3097682" cy="2065121"/>
          </a:xfrm>
          <a:prstGeom prst="rect">
            <a:avLst/>
          </a:prstGeom>
        </p:spPr>
      </p:pic>
    </p:spTree>
    <p:extLst>
      <p:ext uri="{BB962C8B-B14F-4D97-AF65-F5344CB8AC3E}">
        <p14:creationId xmlns:p14="http://schemas.microsoft.com/office/powerpoint/2010/main" val="36087232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Sahara Case dragged due to jurisdictional disputes.</a:t>
            </a:r>
          </a:p>
          <a:p>
            <a:r>
              <a:rPr lang="en-US" dirty="0"/>
              <a:t>Fund gathered &gt;100 Cr. = under SEBI. </a:t>
            </a:r>
            <a:r>
              <a:rPr lang="en-US" strike="sngStrike" dirty="0">
                <a:solidFill>
                  <a:srgbClr val="FFC000"/>
                </a:solidFill>
              </a:rPr>
              <a:t>50 investors, CIS</a:t>
            </a:r>
            <a:endParaRPr lang="en-US" dirty="0" smtClean="0"/>
          </a:p>
          <a:p>
            <a:r>
              <a:rPr lang="en-US" dirty="0" smtClean="0"/>
              <a:t>Raid, attach</a:t>
            </a:r>
            <a:endParaRPr lang="en-US" dirty="0"/>
          </a:p>
          <a:p>
            <a:r>
              <a:rPr lang="en-US" dirty="0" smtClean="0"/>
              <a:t>Arrest for non-compliance</a:t>
            </a:r>
            <a:endParaRPr lang="en-US" strike="sngStrike" dirty="0" smtClean="0">
              <a:solidFill>
                <a:srgbClr val="FFC000"/>
              </a:solidFill>
            </a:endParaRPr>
          </a:p>
          <a:p>
            <a:r>
              <a:rPr lang="en-US" dirty="0" smtClean="0"/>
              <a:t>Fast track court, info.-exchange with foreign agencies.</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57</a:t>
            </a:fld>
            <a:endParaRPr lang="en-US" dirty="0"/>
          </a:p>
        </p:txBody>
      </p:sp>
      <p:sp>
        <p:nvSpPr>
          <p:cNvPr id="3" name="Title 2"/>
          <p:cNvSpPr>
            <a:spLocks noGrp="1"/>
          </p:cNvSpPr>
          <p:nvPr>
            <p:ph type="title"/>
          </p:nvPr>
        </p:nvSpPr>
        <p:spPr/>
        <p:txBody>
          <a:bodyPr>
            <a:normAutofit/>
          </a:bodyPr>
          <a:lstStyle/>
          <a:p>
            <a:r>
              <a:rPr lang="en-US" dirty="0" smtClean="0"/>
              <a:t>SEBI Ordinance</a:t>
            </a:r>
            <a:endParaRPr lang="en-US" dirty="0"/>
          </a:p>
        </p:txBody>
      </p:sp>
      <p:sp>
        <p:nvSpPr>
          <p:cNvPr id="6" name="Text Placeholder 5"/>
          <p:cNvSpPr>
            <a:spLocks noGrp="1"/>
          </p:cNvSpPr>
          <p:nvPr>
            <p:ph type="body" sz="quarter" idx="13"/>
          </p:nvPr>
        </p:nvSpPr>
        <p:spPr/>
        <p:txBody>
          <a:bodyPr/>
          <a:lstStyle/>
          <a:p>
            <a:endParaRPr lang="en-US" dirty="0"/>
          </a:p>
        </p:txBody>
      </p:sp>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886825" y="2420938"/>
            <a:ext cx="3054350" cy="3054350"/>
          </a:xfrm>
          <a:prstGeom prst="rect">
            <a:avLst/>
          </a:prstGeom>
        </p:spPr>
      </p:pic>
    </p:spTree>
    <p:extLst>
      <p:ext uri="{BB962C8B-B14F-4D97-AF65-F5344CB8AC3E}">
        <p14:creationId xmlns:p14="http://schemas.microsoft.com/office/powerpoint/2010/main" val="149820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09194" y="242887"/>
            <a:ext cx="3619500" cy="2714625"/>
          </a:xfrm>
          <a:prstGeom prst="rect">
            <a:avLst/>
          </a:prstGeom>
        </p:spPr>
      </p:pic>
      <p:sp>
        <p:nvSpPr>
          <p:cNvPr id="5" name="TextBox 4"/>
          <p:cNvSpPr txBox="1"/>
          <p:nvPr/>
        </p:nvSpPr>
        <p:spPr>
          <a:xfrm>
            <a:off x="352806" y="3027434"/>
            <a:ext cx="3675888" cy="1261884"/>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Sahara</a:t>
            </a:r>
          </a:p>
          <a:p>
            <a:pPr algn="ctr"/>
            <a:r>
              <a:rPr lang="en-US" sz="2000" dirty="0" smtClean="0">
                <a:solidFill>
                  <a:schemeClr val="tx1">
                    <a:lumMod val="85000"/>
                    <a:lumOff val="15000"/>
                  </a:schemeClr>
                </a:solidFill>
                <a:latin typeface="Franklin Gothic Heavy" panose="020B0903020102020204" pitchFamily="34" charset="0"/>
              </a:rPr>
              <a:t>OFCD w/o permission</a:t>
            </a:r>
          </a:p>
          <a:p>
            <a:pPr algn="ctr"/>
            <a:r>
              <a:rPr lang="en-US" sz="2000" dirty="0" smtClean="0">
                <a:solidFill>
                  <a:schemeClr val="tx1">
                    <a:lumMod val="85000"/>
                    <a:lumOff val="15000"/>
                  </a:schemeClr>
                </a:solidFill>
                <a:latin typeface="Franklin Gothic Heavy" panose="020B0903020102020204" pitchFamily="34" charset="0"/>
              </a:rPr>
              <a:t>SEBI ordinance</a:t>
            </a:r>
            <a:endParaRPr lang="en-US" sz="2000" dirty="0">
              <a:solidFill>
                <a:schemeClr val="tx1">
                  <a:lumMod val="85000"/>
                  <a:lumOff val="15000"/>
                </a:schemeClr>
              </a:solidFill>
              <a:latin typeface="Franklin Gothic Heavy" panose="020B0903020102020204" pitchFamily="34" charset="0"/>
            </a:endParaRPr>
          </a:p>
        </p:txBody>
      </p:sp>
      <p:sp>
        <p:nvSpPr>
          <p:cNvPr id="10" name="TextBox 9"/>
          <p:cNvSpPr txBox="1"/>
          <p:nvPr/>
        </p:nvSpPr>
        <p:spPr>
          <a:xfrm>
            <a:off x="4247578" y="3088989"/>
            <a:ext cx="3991166" cy="584775"/>
          </a:xfrm>
          <a:prstGeom prst="rec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solidFill>
                  <a:schemeClr val="tx1">
                    <a:lumMod val="85000"/>
                    <a:lumOff val="15000"/>
                  </a:schemeClr>
                </a:solidFill>
                <a:latin typeface="Franklin Gothic Heavy" panose="020B0903020102020204" pitchFamily="34" charset="0"/>
              </a:rPr>
              <a:t>NSEL</a:t>
            </a:r>
            <a:endParaRPr lang="en-US" sz="3200" dirty="0">
              <a:solidFill>
                <a:schemeClr val="tx1">
                  <a:lumMod val="85000"/>
                  <a:lumOff val="15000"/>
                </a:schemeClr>
              </a:solidFill>
              <a:latin typeface="Franklin Gothic Heavy" panose="020B0903020102020204"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6170" y="349497"/>
            <a:ext cx="4127315" cy="250140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7579" y="317413"/>
            <a:ext cx="4055173" cy="2640099"/>
          </a:xfrm>
          <a:prstGeom prst="rect">
            <a:avLst/>
          </a:prstGeom>
        </p:spPr>
      </p:pic>
      <p:sp>
        <p:nvSpPr>
          <p:cNvPr id="13" name="TextBox 12"/>
          <p:cNvSpPr txBox="1"/>
          <p:nvPr/>
        </p:nvSpPr>
        <p:spPr>
          <a:xfrm>
            <a:off x="8457628" y="3105594"/>
            <a:ext cx="3548444" cy="584775"/>
          </a:xfrm>
          <a:prstGeom prst="rec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err="1" smtClean="0">
                <a:solidFill>
                  <a:schemeClr val="tx1">
                    <a:lumMod val="85000"/>
                    <a:lumOff val="15000"/>
                  </a:schemeClr>
                </a:solidFill>
                <a:latin typeface="Franklin Gothic Heavy" panose="020B0903020102020204" pitchFamily="34" charset="0"/>
              </a:rPr>
              <a:t>Saradha</a:t>
            </a:r>
            <a:endParaRPr lang="en-US" sz="3200" dirty="0">
              <a:solidFill>
                <a:schemeClr val="tx1">
                  <a:lumMod val="85000"/>
                  <a:lumOff val="15000"/>
                </a:schemeClr>
              </a:solidFill>
              <a:latin typeface="Franklin Gothic Heavy" panose="020B0903020102020204" pitchFamily="34" charset="0"/>
            </a:endParaRPr>
          </a:p>
        </p:txBody>
      </p:sp>
      <p:sp>
        <p:nvSpPr>
          <p:cNvPr id="15" name="TextBox 14"/>
          <p:cNvSpPr txBox="1"/>
          <p:nvPr/>
        </p:nvSpPr>
        <p:spPr>
          <a:xfrm>
            <a:off x="444722" y="4664706"/>
            <a:ext cx="11596877" cy="2123658"/>
          </a:xfrm>
          <a:prstGeom prst="rect">
            <a:avLst/>
          </a:prstGeom>
          <a:solidFill>
            <a:schemeClr val="accent4">
              <a:lumMod val="20000"/>
              <a:lumOff val="80000"/>
            </a:schemeClr>
          </a:solidFill>
          <a:ln w="57150">
            <a:solidFill>
              <a:srgbClr val="FF0000"/>
            </a:solidFill>
            <a:prstDash val="dash"/>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4400" dirty="0" smtClean="0">
                <a:solidFill>
                  <a:schemeClr val="bg2">
                    <a:lumMod val="10000"/>
                  </a:schemeClr>
                </a:solidFill>
                <a:latin typeface="Franklin Gothic Demi Cond" panose="020B0706030402020204" pitchFamily="34" charset="0"/>
              </a:rPr>
              <a:t>Major Financial Scams</a:t>
            </a:r>
          </a:p>
          <a:p>
            <a:pPr marL="914400" indent="-914400">
              <a:buAutoNum type="arabicPeriod"/>
            </a:pPr>
            <a:r>
              <a:rPr lang="en-US" sz="4400" strike="sngStrike" dirty="0" smtClean="0">
                <a:solidFill>
                  <a:schemeClr val="bg2">
                    <a:lumMod val="10000"/>
                  </a:schemeClr>
                </a:solidFill>
                <a:latin typeface="Franklin Gothic Demi Cond" panose="020B0706030402020204" pitchFamily="34" charset="0"/>
              </a:rPr>
              <a:t>Modus Operandi </a:t>
            </a:r>
            <a:r>
              <a:rPr lang="en-US" sz="4400" strike="sngStrike" dirty="0" err="1" smtClean="0">
                <a:solidFill>
                  <a:schemeClr val="bg2">
                    <a:lumMod val="10000"/>
                  </a:schemeClr>
                </a:solidFill>
                <a:latin typeface="Franklin Gothic Demi Cond" panose="020B0706030402020204" pitchFamily="34" charset="0"/>
              </a:rPr>
              <a:t>Ph.D</a:t>
            </a:r>
            <a:r>
              <a:rPr lang="en-US" sz="4400" dirty="0" smtClean="0">
                <a:solidFill>
                  <a:schemeClr val="bg2">
                    <a:lumMod val="10000"/>
                  </a:schemeClr>
                </a:solidFill>
                <a:latin typeface="Franklin Gothic Demi Cond" panose="020B0706030402020204" pitchFamily="34" charset="0"/>
              </a:rPr>
              <a:t> …</a:t>
            </a:r>
            <a:r>
              <a:rPr lang="en-US" sz="4400" dirty="0" smtClean="0">
                <a:solidFill>
                  <a:srgbClr val="FF0000"/>
                </a:solidFill>
                <a:latin typeface="Franklin Gothic Demi Cond" panose="020B0706030402020204" pitchFamily="34" charset="0"/>
              </a:rPr>
              <a:t>Only Basic idea</a:t>
            </a:r>
          </a:p>
          <a:p>
            <a:pPr marL="914400" indent="-914400">
              <a:buAutoNum type="arabicPeriod"/>
            </a:pPr>
            <a:r>
              <a:rPr lang="en-US" sz="4400" dirty="0" smtClean="0">
                <a:solidFill>
                  <a:schemeClr val="bg2">
                    <a:lumMod val="10000"/>
                  </a:schemeClr>
                </a:solidFill>
                <a:latin typeface="Franklin Gothic Demi Cond" panose="020B0706030402020204" pitchFamily="34" charset="0"/>
              </a:rPr>
              <a:t>Larger picture and How to prevent….</a:t>
            </a:r>
            <a:r>
              <a:rPr lang="en-US" sz="4400" dirty="0" smtClean="0">
                <a:solidFill>
                  <a:srgbClr val="FF0000"/>
                </a:solidFill>
                <a:latin typeface="Franklin Gothic Demi Cond" panose="020B0706030402020204" pitchFamily="34" charset="0"/>
              </a:rPr>
              <a:t>Important</a:t>
            </a:r>
          </a:p>
        </p:txBody>
      </p:sp>
    </p:spTree>
    <p:extLst>
      <p:ext uri="{BB962C8B-B14F-4D97-AF65-F5344CB8AC3E}">
        <p14:creationId xmlns:p14="http://schemas.microsoft.com/office/powerpoint/2010/main" val="25366710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NSEL Crisis</a:t>
            </a:r>
            <a:endParaRPr lang="en-US" dirty="0"/>
          </a:p>
        </p:txBody>
      </p:sp>
      <p:sp>
        <p:nvSpPr>
          <p:cNvPr id="3" name="Subtitle 2"/>
          <p:cNvSpPr>
            <a:spLocks noGrp="1"/>
          </p:cNvSpPr>
          <p:nvPr>
            <p:ph type="body" idx="1"/>
          </p:nvPr>
        </p:nvSpPr>
        <p:spPr/>
        <p:txBody>
          <a:bodyPr>
            <a:normAutofit/>
          </a:bodyPr>
          <a:lstStyle/>
          <a:p>
            <a:pPr marL="742950" indent="-742950" algn="l">
              <a:buFont typeface="+mj-lt"/>
              <a:buAutoNum type="arabicPeriod"/>
            </a:pPr>
            <a:r>
              <a:rPr lang="en-US" dirty="0" smtClean="0"/>
              <a:t>What is commodity trading?</a:t>
            </a:r>
          </a:p>
          <a:p>
            <a:pPr marL="742950" indent="-742950" algn="l">
              <a:buFont typeface="+mj-lt"/>
              <a:buAutoNum type="arabicPeriod"/>
            </a:pPr>
            <a:r>
              <a:rPr lang="en-US" dirty="0" smtClean="0"/>
              <a:t>Why NSEL Crisis?</a:t>
            </a:r>
          </a:p>
          <a:p>
            <a:pPr marL="742950" indent="-742950" algn="l">
              <a:buFont typeface="+mj-lt"/>
              <a:buAutoNum type="arabicPeriod"/>
            </a:pPr>
            <a:r>
              <a:rPr lang="en-US" dirty="0" smtClean="0"/>
              <a:t>Steps taken</a:t>
            </a:r>
            <a:r>
              <a:rPr lang="en-US" dirty="0"/>
              <a:t>?</a:t>
            </a:r>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2021" y="2391981"/>
            <a:ext cx="1943100" cy="1943100"/>
          </a:xfrm>
          <a:prstGeom prst="rect">
            <a:avLst/>
          </a:prstGeom>
        </p:spPr>
      </p:pic>
      <p:pic>
        <p:nvPicPr>
          <p:cNvPr id="6" name="Picture 5"/>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525127" y="4604004"/>
            <a:ext cx="1334008" cy="1334008"/>
          </a:xfrm>
          <a:prstGeom prst="rect">
            <a:avLst/>
          </a:prstGeom>
        </p:spPr>
      </p:pic>
      <p:pic>
        <p:nvPicPr>
          <p:cNvPr id="4" name="Picture 3"/>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443847" y="579120"/>
            <a:ext cx="1679448" cy="1679448"/>
          </a:xfrm>
          <a:prstGeom prst="rect">
            <a:avLst/>
          </a:prstGeom>
        </p:spPr>
      </p:pic>
    </p:spTree>
    <p:extLst>
      <p:ext uri="{BB962C8B-B14F-4D97-AF65-F5344CB8AC3E}">
        <p14:creationId xmlns:p14="http://schemas.microsoft.com/office/powerpoint/2010/main" val="17707036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Coupon Bonds</a:t>
            </a:r>
            <a:endParaRPr lang="en-US" dirty="0"/>
          </a:p>
        </p:txBody>
      </p:sp>
      <p:sp>
        <p:nvSpPr>
          <p:cNvPr id="7" name="Text Placeholder 6"/>
          <p:cNvSpPr>
            <a:spLocks noGrp="1"/>
          </p:cNvSpPr>
          <p:nvPr>
            <p:ph type="body" idx="13"/>
          </p:nvPr>
        </p:nvSpPr>
        <p:spPr/>
        <p:txBody>
          <a:bodyPr/>
          <a:lstStyle/>
          <a:p>
            <a:r>
              <a:rPr lang="en-US" dirty="0" smtClean="0"/>
              <a:t>Bearer Bonds</a:t>
            </a:r>
            <a:endParaRPr lang="en-US" dirty="0"/>
          </a:p>
        </p:txBody>
      </p:sp>
      <p:pic>
        <p:nvPicPr>
          <p:cNvPr id="8" name="Picture 2" descr="http://acimg.auctivacommerce.com/imgdata/0/2/6/5/6/0/webimg/4258247.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839788" y="1458420"/>
            <a:ext cx="5157787" cy="45285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upload.wikimedia.org/wikipedia/commons/9/9f/BabyBondLA.jpg"/>
          <p:cNvPicPr>
            <a:picLocks noGrp="1" noChangeAspect="1" noChangeArrowheads="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6245066" y="2279015"/>
            <a:ext cx="5059680" cy="2865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7869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514350" indent="-514350">
              <a:buFont typeface="+mj-lt"/>
              <a:buAutoNum type="arabicPeriod"/>
            </a:pPr>
            <a:r>
              <a:rPr lang="en-US" sz="3600" dirty="0" smtClean="0">
                <a:solidFill>
                  <a:srgbClr val="FFC000"/>
                </a:solidFill>
              </a:rPr>
              <a:t>METAL</a:t>
            </a:r>
            <a:r>
              <a:rPr lang="en-US" sz="3600" dirty="0" smtClean="0"/>
              <a:t>: Aluminum, gold, silver</a:t>
            </a:r>
          </a:p>
          <a:p>
            <a:pPr marL="514350" indent="-514350">
              <a:buFont typeface="+mj-lt"/>
              <a:buAutoNum type="arabicPeriod"/>
            </a:pPr>
            <a:r>
              <a:rPr lang="en-US" sz="3600" dirty="0" smtClean="0">
                <a:solidFill>
                  <a:srgbClr val="FFC000"/>
                </a:solidFill>
              </a:rPr>
              <a:t>AGRI</a:t>
            </a:r>
            <a:r>
              <a:rPr lang="en-US" sz="3600" dirty="0" smtClean="0"/>
              <a:t>: castor seeds, cotton, wheat, basmati </a:t>
            </a:r>
            <a:endParaRPr lang="en-US" sz="3600" i="1" dirty="0" smtClean="0"/>
          </a:p>
          <a:p>
            <a:pPr marL="514350" indent="-514350">
              <a:buFont typeface="+mj-lt"/>
              <a:buAutoNum type="arabicPeriod"/>
            </a:pPr>
            <a:r>
              <a:rPr lang="en-US" sz="3600" dirty="0" smtClean="0">
                <a:solidFill>
                  <a:srgbClr val="FFC000"/>
                </a:solidFill>
              </a:rPr>
              <a:t>ENERGY</a:t>
            </a:r>
            <a:r>
              <a:rPr lang="en-US" sz="3600" dirty="0" smtClean="0"/>
              <a:t>: Oil, coal</a:t>
            </a:r>
            <a:endParaRPr lang="en-US" sz="3600" dirty="0"/>
          </a:p>
        </p:txBody>
      </p:sp>
      <p:sp>
        <p:nvSpPr>
          <p:cNvPr id="2" name="Title 1"/>
          <p:cNvSpPr>
            <a:spLocks noGrp="1"/>
          </p:cNvSpPr>
          <p:nvPr>
            <p:ph type="title"/>
          </p:nvPr>
        </p:nvSpPr>
        <p:spPr/>
        <p:txBody>
          <a:bodyPr>
            <a:normAutofit fontScale="90000"/>
          </a:bodyPr>
          <a:lstStyle/>
          <a:p>
            <a:r>
              <a:rPr lang="en-US" dirty="0" smtClean="0"/>
              <a:t>Commodity Market</a:t>
            </a:r>
            <a:endParaRPr lang="en-US" dirty="0"/>
          </a:p>
        </p:txBody>
      </p:sp>
    </p:spTree>
    <p:extLst>
      <p:ext uri="{BB962C8B-B14F-4D97-AF65-F5344CB8AC3E}">
        <p14:creationId xmlns:p14="http://schemas.microsoft.com/office/powerpoint/2010/main" val="33977656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0696" y="156464"/>
            <a:ext cx="3818128" cy="3818128"/>
          </a:xfrm>
          <a:prstGeom prst="rect">
            <a:avLst/>
          </a:prstGeom>
        </p:spPr>
      </p:pic>
      <p:sp>
        <p:nvSpPr>
          <p:cNvPr id="7" name="TextBox 6"/>
          <p:cNvSpPr txBox="1"/>
          <p:nvPr/>
        </p:nvSpPr>
        <p:spPr>
          <a:xfrm>
            <a:off x="4745736" y="3072384"/>
            <a:ext cx="4727448"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2800" dirty="0" smtClean="0">
                <a:latin typeface="Arial Black" panose="020B0A04020102020204" pitchFamily="34" charset="0"/>
              </a:rPr>
              <a:t>2 Month Rent: Rs. 200 </a:t>
            </a:r>
            <a:endParaRPr lang="en-US" sz="2800" dirty="0">
              <a:latin typeface="Arial Black" panose="020B0A04020102020204" pitchFamily="34"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887" y="4750034"/>
            <a:ext cx="2028825" cy="1190625"/>
          </a:xfrm>
          <a:prstGeom prst="rect">
            <a:avLst/>
          </a:prstGeom>
        </p:spPr>
      </p:pic>
      <p:sp>
        <p:nvSpPr>
          <p:cNvPr id="13" name="Left Arrow 12"/>
          <p:cNvSpPr/>
          <p:nvPr/>
        </p:nvSpPr>
        <p:spPr>
          <a:xfrm>
            <a:off x="3836860" y="4671992"/>
            <a:ext cx="2880360" cy="13467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rial Black" panose="020B0A04020102020204" pitchFamily="34" charset="0"/>
              </a:rPr>
              <a:t>LOAN</a:t>
            </a:r>
            <a:endParaRPr lang="en-US" sz="3600" dirty="0">
              <a:latin typeface="Arial Black" panose="020B0A040201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6191" y="761948"/>
            <a:ext cx="2857500" cy="22479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0" y="3595604"/>
            <a:ext cx="3251200" cy="32512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68755" y="3920487"/>
            <a:ext cx="1583688" cy="2181564"/>
          </a:xfrm>
          <a:prstGeom prst="rect">
            <a:avLst/>
          </a:prstGeom>
        </p:spPr>
      </p:pic>
    </p:spTree>
    <p:extLst>
      <p:ext uri="{BB962C8B-B14F-4D97-AF65-F5344CB8AC3E}">
        <p14:creationId xmlns:p14="http://schemas.microsoft.com/office/powerpoint/2010/main" val="343493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3"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1+#ppt_w/2"/>
                                          </p:val>
                                        </p:tav>
                                        <p:tav tm="100000">
                                          <p:val>
                                            <p:strVal val="#ppt_x"/>
                                          </p:val>
                                        </p:tav>
                                      </p:tavLst>
                                    </p:anim>
                                    <p:anim calcmode="lin" valueType="num">
                                      <p:cBhvr additive="base">
                                        <p:cTn id="25"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0696" y="156464"/>
            <a:ext cx="3818128" cy="38181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0" y="3321284"/>
            <a:ext cx="2648577" cy="2648577"/>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9804" y="156464"/>
            <a:ext cx="1679448" cy="1679448"/>
          </a:xfrm>
          <a:prstGeom prst="rect">
            <a:avLst/>
          </a:prstGeom>
        </p:spPr>
      </p:pic>
      <p:sp>
        <p:nvSpPr>
          <p:cNvPr id="10" name="TextBox 9"/>
          <p:cNvSpPr txBox="1"/>
          <p:nvPr/>
        </p:nvSpPr>
        <p:spPr>
          <a:xfrm>
            <a:off x="333248" y="243840"/>
            <a:ext cx="4412488"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2800" dirty="0" smtClean="0">
                <a:latin typeface="Arial Black" panose="020B0A04020102020204" pitchFamily="34" charset="0"/>
              </a:rPr>
              <a:t>T+2   = Rs. 1000/Qt.</a:t>
            </a:r>
          </a:p>
          <a:p>
            <a:r>
              <a:rPr lang="en-US" sz="2800" dirty="0" smtClean="0">
                <a:latin typeface="Arial Black" panose="020B0A04020102020204" pitchFamily="34" charset="0"/>
              </a:rPr>
              <a:t>T+10 = Rs. 1800/Qt.</a:t>
            </a:r>
            <a:endParaRPr lang="en-US" sz="2800" dirty="0">
              <a:latin typeface="Arial Black" panose="020B0A0402010202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9252" y="3366471"/>
            <a:ext cx="2693010" cy="2302524"/>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790" y="1468161"/>
            <a:ext cx="1334008" cy="1334008"/>
          </a:xfrm>
          <a:prstGeom prst="rect">
            <a:avLst/>
          </a:prstGeom>
        </p:spPr>
      </p:pic>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4323" r="15175"/>
          <a:stretch/>
        </p:blipFill>
        <p:spPr>
          <a:xfrm>
            <a:off x="8536247" y="3321284"/>
            <a:ext cx="2479964" cy="2347711"/>
          </a:xfrm>
          <a:prstGeom prst="rect">
            <a:avLst/>
          </a:prstGeom>
        </p:spPr>
      </p:pic>
      <p:sp>
        <p:nvSpPr>
          <p:cNvPr id="11" name="Title 5"/>
          <p:cNvSpPr txBox="1">
            <a:spLocks/>
          </p:cNvSpPr>
          <p:nvPr/>
        </p:nvSpPr>
        <p:spPr>
          <a:xfrm>
            <a:off x="509786" y="1581755"/>
            <a:ext cx="2288303" cy="1136918"/>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dirty="0" smtClean="0">
                <a:latin typeface="Franklin Gothic Demi Cond" panose="020B0706030402020204" pitchFamily="34" charset="0"/>
              </a:rPr>
              <a:t>Warehouse </a:t>
            </a:r>
          </a:p>
          <a:p>
            <a:pPr algn="ctr"/>
            <a:r>
              <a:rPr lang="en-US" sz="3600" dirty="0" smtClean="0">
                <a:latin typeface="Franklin Gothic Demi Cond" panose="020B0706030402020204" pitchFamily="34" charset="0"/>
              </a:rPr>
              <a:t>receipt</a:t>
            </a: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2204" y="3183725"/>
            <a:ext cx="1334008" cy="133400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9742" y="3311564"/>
            <a:ext cx="1334008" cy="1334008"/>
          </a:xfrm>
          <a:prstGeom prst="rect">
            <a:avLst/>
          </a:prstGeom>
        </p:spPr>
      </p:pic>
      <p:sp>
        <p:nvSpPr>
          <p:cNvPr id="14" name="Title 5"/>
          <p:cNvSpPr txBox="1">
            <a:spLocks/>
          </p:cNvSpPr>
          <p:nvPr/>
        </p:nvSpPr>
        <p:spPr>
          <a:xfrm>
            <a:off x="2600769" y="4336135"/>
            <a:ext cx="2287941" cy="1151262"/>
          </a:xfrm>
          <a:prstGeom prst="rightArrow">
            <a:avLst/>
          </a:prstGeom>
          <a:solidFill>
            <a:srgbClr val="FF0000"/>
          </a:solidFill>
        </p:spPr>
        <p:style>
          <a:lnRef idx="0">
            <a:schemeClr val="dk1"/>
          </a:lnRef>
          <a:fillRef idx="3">
            <a:schemeClr val="dk1"/>
          </a:fillRef>
          <a:effectRef idx="3">
            <a:schemeClr val="dk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dirty="0" smtClean="0">
                <a:latin typeface="Franklin Gothic Demi Cond" panose="020B0706030402020204" pitchFamily="34" charset="0"/>
              </a:rPr>
              <a:t>T+2</a:t>
            </a:r>
          </a:p>
        </p:txBody>
      </p:sp>
      <p:sp>
        <p:nvSpPr>
          <p:cNvPr id="15" name="Title 5"/>
          <p:cNvSpPr txBox="1">
            <a:spLocks/>
          </p:cNvSpPr>
          <p:nvPr/>
        </p:nvSpPr>
        <p:spPr>
          <a:xfrm>
            <a:off x="6972947" y="4323658"/>
            <a:ext cx="2287941" cy="1151262"/>
          </a:xfrm>
          <a:prstGeom prst="rightArrow">
            <a:avLst/>
          </a:prstGeom>
          <a:solidFill>
            <a:srgbClr val="FF0000"/>
          </a:solidFill>
        </p:spPr>
        <p:style>
          <a:lnRef idx="0">
            <a:schemeClr val="dk1"/>
          </a:lnRef>
          <a:fillRef idx="3">
            <a:schemeClr val="dk1"/>
          </a:fillRef>
          <a:effectRef idx="3">
            <a:schemeClr val="dk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dirty="0" smtClean="0">
                <a:latin typeface="Franklin Gothic Demi Cond" panose="020B0706030402020204" pitchFamily="34" charset="0"/>
              </a:rPr>
              <a:t>T+10</a:t>
            </a:r>
          </a:p>
        </p:txBody>
      </p:sp>
      <p:sp>
        <p:nvSpPr>
          <p:cNvPr id="17" name="Title 5"/>
          <p:cNvSpPr txBox="1">
            <a:spLocks/>
          </p:cNvSpPr>
          <p:nvPr/>
        </p:nvSpPr>
        <p:spPr>
          <a:xfrm>
            <a:off x="2443289" y="5004933"/>
            <a:ext cx="2287941" cy="1151262"/>
          </a:xfrm>
          <a:prstGeom prst="leftArrow">
            <a:avLst/>
          </a:prstGeom>
          <a:solidFill>
            <a:srgbClr val="008000"/>
          </a:solidFill>
        </p:spPr>
        <p:style>
          <a:lnRef idx="0">
            <a:schemeClr val="dk1"/>
          </a:lnRef>
          <a:fillRef idx="3">
            <a:schemeClr val="dk1"/>
          </a:fillRef>
          <a:effectRef idx="3">
            <a:schemeClr val="dk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dirty="0" smtClean="0">
                <a:latin typeface="Franklin Gothic Demi Cond" panose="020B0706030402020204" pitchFamily="34" charset="0"/>
              </a:rPr>
              <a:t>Rs.1000</a:t>
            </a:r>
          </a:p>
        </p:txBody>
      </p:sp>
      <p:sp>
        <p:nvSpPr>
          <p:cNvPr id="18" name="Title 5"/>
          <p:cNvSpPr txBox="1">
            <a:spLocks/>
          </p:cNvSpPr>
          <p:nvPr/>
        </p:nvSpPr>
        <p:spPr>
          <a:xfrm>
            <a:off x="6255557" y="4969962"/>
            <a:ext cx="2287941" cy="1151262"/>
          </a:xfrm>
          <a:prstGeom prst="leftArrow">
            <a:avLst/>
          </a:prstGeom>
          <a:solidFill>
            <a:srgbClr val="008000"/>
          </a:solidFill>
        </p:spPr>
        <p:style>
          <a:lnRef idx="0">
            <a:schemeClr val="dk1"/>
          </a:lnRef>
          <a:fillRef idx="3">
            <a:schemeClr val="dk1"/>
          </a:fillRef>
          <a:effectRef idx="3">
            <a:schemeClr val="dk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dirty="0" smtClean="0">
                <a:latin typeface="Franklin Gothic Demi Cond" panose="020B0706030402020204" pitchFamily="34" charset="0"/>
              </a:rPr>
              <a:t>Rs.1800</a:t>
            </a:r>
          </a:p>
        </p:txBody>
      </p:sp>
      <p:sp>
        <p:nvSpPr>
          <p:cNvPr id="19" name="TextBox 18"/>
          <p:cNvSpPr txBox="1"/>
          <p:nvPr/>
        </p:nvSpPr>
        <p:spPr>
          <a:xfrm>
            <a:off x="8743906" y="5523688"/>
            <a:ext cx="193056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400" dirty="0" smtClean="0">
                <a:latin typeface="Arial Black" panose="020B0A04020102020204" pitchFamily="34" charset="0"/>
              </a:rPr>
              <a:t>Jethalal</a:t>
            </a:r>
            <a:endParaRPr lang="en-US" sz="2400" dirty="0">
              <a:latin typeface="Arial Black" panose="020B0A04020102020204" pitchFamily="34" charset="0"/>
            </a:endParaRPr>
          </a:p>
        </p:txBody>
      </p:sp>
      <p:sp>
        <p:nvSpPr>
          <p:cNvPr id="20" name="TextBox 19"/>
          <p:cNvSpPr txBox="1"/>
          <p:nvPr/>
        </p:nvSpPr>
        <p:spPr>
          <a:xfrm>
            <a:off x="4754811" y="5560186"/>
            <a:ext cx="1930566" cy="40011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000" dirty="0" smtClean="0">
                <a:latin typeface="Arial Black" panose="020B0A04020102020204" pitchFamily="34" charset="0"/>
              </a:rPr>
              <a:t>Mrunal</a:t>
            </a:r>
            <a:endParaRPr lang="en-US" sz="2000" dirty="0">
              <a:latin typeface="Arial Black" panose="020B0A04020102020204" pitchFamily="34" charset="0"/>
            </a:endParaRPr>
          </a:p>
        </p:txBody>
      </p:sp>
      <p:sp>
        <p:nvSpPr>
          <p:cNvPr id="21" name="TextBox 20"/>
          <p:cNvSpPr txBox="1"/>
          <p:nvPr/>
        </p:nvSpPr>
        <p:spPr>
          <a:xfrm>
            <a:off x="585168" y="5523687"/>
            <a:ext cx="193056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400" dirty="0" smtClean="0">
                <a:latin typeface="Arial Black" panose="020B0A04020102020204" pitchFamily="34" charset="0"/>
              </a:rPr>
              <a:t>Farmer</a:t>
            </a:r>
            <a:endParaRPr lang="en-US" sz="2400" dirty="0">
              <a:latin typeface="Arial Black" panose="020B0A04020102020204" pitchFamily="34" charset="0"/>
            </a:endParaRPr>
          </a:p>
        </p:txBody>
      </p:sp>
      <p:cxnSp>
        <p:nvCxnSpPr>
          <p:cNvPr id="22" name="Straight Arrow Connector 21"/>
          <p:cNvCxnSpPr>
            <a:stCxn id="3" idx="1"/>
            <a:endCxn id="8" idx="0"/>
          </p:cNvCxnSpPr>
          <p:nvPr/>
        </p:nvCxnSpPr>
        <p:spPr>
          <a:xfrm flipH="1">
            <a:off x="1510979" y="2065528"/>
            <a:ext cx="3549717" cy="1255756"/>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7" name="TextBox 6"/>
          <p:cNvSpPr txBox="1"/>
          <p:nvPr/>
        </p:nvSpPr>
        <p:spPr>
          <a:xfrm>
            <a:off x="7891272" y="243840"/>
            <a:ext cx="2347851" cy="132343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2000" dirty="0" smtClean="0">
                <a:latin typeface="Arial Black" panose="020B0A04020102020204" pitchFamily="34" charset="0"/>
              </a:rPr>
              <a:t>NSEL warehouse</a:t>
            </a:r>
          </a:p>
          <a:p>
            <a:r>
              <a:rPr lang="en-US" sz="2000" dirty="0" smtClean="0">
                <a:latin typeface="Arial Black" panose="020B0A04020102020204" pitchFamily="34" charset="0"/>
              </a:rPr>
              <a:t>2 Month Rent:</a:t>
            </a:r>
          </a:p>
          <a:p>
            <a:r>
              <a:rPr lang="en-US" sz="2000" dirty="0" smtClean="0">
                <a:latin typeface="Arial Black" panose="020B0A04020102020204" pitchFamily="34" charset="0"/>
              </a:rPr>
              <a:t>Rs. 200 </a:t>
            </a:r>
            <a:endParaRPr lang="en-US" sz="2000" dirty="0">
              <a:latin typeface="Arial Black" panose="020B0A04020102020204" pitchFamily="34" charset="0"/>
            </a:endParaRPr>
          </a:p>
        </p:txBody>
      </p:sp>
    </p:spTree>
    <p:extLst>
      <p:ext uri="{BB962C8B-B14F-4D97-AF65-F5344CB8AC3E}">
        <p14:creationId xmlns:p14="http://schemas.microsoft.com/office/powerpoint/2010/main" val="398320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0-#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0-#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0-#ppt_w/2"/>
                                          </p:val>
                                        </p:tav>
                                        <p:tav tm="100000">
                                          <p:val>
                                            <p:strVal val="#ppt_x"/>
                                          </p:val>
                                        </p:tav>
                                      </p:tavLst>
                                    </p:anim>
                                    <p:anim calcmode="lin" valueType="num">
                                      <p:cBhvr additive="base">
                                        <p:cTn id="3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7" grpId="0" animBg="1"/>
      <p:bldP spid="1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0696" y="156464"/>
            <a:ext cx="3818128" cy="381812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9804" y="156464"/>
            <a:ext cx="1679448" cy="167944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8379" y="948172"/>
            <a:ext cx="1943100" cy="19431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1479" y="4013703"/>
            <a:ext cx="1334008" cy="1334008"/>
          </a:xfrm>
          <a:prstGeom prst="rect">
            <a:avLst/>
          </a:prstGeom>
        </p:spPr>
      </p:pic>
      <p:pic>
        <p:nvPicPr>
          <p:cNvPr id="5" name="Picture 4"/>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14527" y="3397972"/>
            <a:ext cx="2942336" cy="2942336"/>
          </a:xfrm>
          <a:prstGeom prst="rect">
            <a:avLst/>
          </a:prstGeom>
        </p:spPr>
      </p:pic>
      <p:sp>
        <p:nvSpPr>
          <p:cNvPr id="11" name="TextBox 10"/>
          <p:cNvSpPr txBox="1"/>
          <p:nvPr/>
        </p:nvSpPr>
        <p:spPr>
          <a:xfrm>
            <a:off x="1405191" y="2874752"/>
            <a:ext cx="2149475" cy="52322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800" dirty="0" smtClean="0">
                <a:latin typeface="Arial Black" panose="020B0A04020102020204" pitchFamily="34" charset="0"/>
              </a:rPr>
              <a:t>Broker</a:t>
            </a:r>
            <a:endParaRPr lang="en-US" sz="2800" dirty="0">
              <a:latin typeface="Arial Black" panose="020B0A04020102020204" pitchFamily="34" charset="0"/>
            </a:endParaRPr>
          </a:p>
        </p:txBody>
      </p:sp>
      <p:sp>
        <p:nvSpPr>
          <p:cNvPr id="12" name="TextBox 11"/>
          <p:cNvSpPr txBox="1"/>
          <p:nvPr/>
        </p:nvSpPr>
        <p:spPr>
          <a:xfrm>
            <a:off x="1294764" y="5963442"/>
            <a:ext cx="2435988" cy="52322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800" dirty="0" smtClean="0">
                <a:latin typeface="Arial Black" panose="020B0A04020102020204" pitchFamily="34" charset="0"/>
              </a:rPr>
              <a:t>Investors</a:t>
            </a:r>
            <a:endParaRPr lang="en-US" sz="2800" dirty="0">
              <a:latin typeface="Arial Black" panose="020B0A04020102020204" pitchFamily="34" charset="0"/>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3632" y="4485645"/>
            <a:ext cx="1334008" cy="13340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0018" y="5006300"/>
            <a:ext cx="1334008" cy="1334008"/>
          </a:xfrm>
          <a:prstGeom prst="rect">
            <a:avLst/>
          </a:prstGeom>
        </p:spPr>
      </p:pic>
      <p:pic>
        <p:nvPicPr>
          <p:cNvPr id="17" name="Picture 16"/>
          <p:cNvPicPr>
            <a:picLocks noChangeAspect="1"/>
          </p:cNvPicPr>
          <p:nvPr/>
        </p:nvPicPr>
        <p:blipFill rotWithShape="1">
          <a:blip r:embed="rId8">
            <a:extLst>
              <a:ext uri="{28A0092B-C50C-407E-A947-70E740481C1C}">
                <a14:useLocalDpi xmlns:a14="http://schemas.microsoft.com/office/drawing/2010/main" val="0"/>
              </a:ext>
            </a:extLst>
          </a:blip>
          <a:srcRect l="14323" r="15175"/>
          <a:stretch/>
        </p:blipFill>
        <p:spPr>
          <a:xfrm>
            <a:off x="7872984" y="4861110"/>
            <a:ext cx="1743386" cy="1650414"/>
          </a:xfrm>
          <a:prstGeom prst="rect">
            <a:avLst/>
          </a:prstGeom>
        </p:spPr>
      </p:pic>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14323" r="15175"/>
          <a:stretch/>
        </p:blipFill>
        <p:spPr>
          <a:xfrm>
            <a:off x="9543034" y="4864608"/>
            <a:ext cx="1750299" cy="1656958"/>
          </a:xfrm>
          <a:prstGeom prst="rect">
            <a:avLst/>
          </a:prstGeom>
        </p:spPr>
      </p:pic>
      <p:pic>
        <p:nvPicPr>
          <p:cNvPr id="16" name="Picture 15"/>
          <p:cNvPicPr>
            <a:picLocks noChangeAspect="1"/>
          </p:cNvPicPr>
          <p:nvPr/>
        </p:nvPicPr>
        <p:blipFill rotWithShape="1">
          <a:blip r:embed="rId8">
            <a:extLst>
              <a:ext uri="{28A0092B-C50C-407E-A947-70E740481C1C}">
                <a14:useLocalDpi xmlns:a14="http://schemas.microsoft.com/office/drawing/2010/main" val="0"/>
              </a:ext>
            </a:extLst>
          </a:blip>
          <a:srcRect l="14323" r="15175"/>
          <a:stretch/>
        </p:blipFill>
        <p:spPr>
          <a:xfrm>
            <a:off x="8618386" y="3113652"/>
            <a:ext cx="1877402" cy="1777283"/>
          </a:xfrm>
          <a:prstGeom prst="rect">
            <a:avLst/>
          </a:prstGeom>
        </p:spPr>
      </p:pic>
      <p:sp>
        <p:nvSpPr>
          <p:cNvPr id="19" name="TextBox 18"/>
          <p:cNvSpPr txBox="1"/>
          <p:nvPr/>
        </p:nvSpPr>
        <p:spPr>
          <a:xfrm>
            <a:off x="5060696" y="341537"/>
            <a:ext cx="4412488"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2800" dirty="0" smtClean="0">
                <a:latin typeface="Arial Black" panose="020B0A04020102020204" pitchFamily="34" charset="0"/>
              </a:rPr>
              <a:t>T+2   = Rs. 1000/Qt.</a:t>
            </a:r>
          </a:p>
          <a:p>
            <a:r>
              <a:rPr lang="en-US" sz="2800" dirty="0" smtClean="0">
                <a:latin typeface="Arial Black" panose="020B0A04020102020204" pitchFamily="34" charset="0"/>
              </a:rPr>
              <a:t>T+20 = Rs. 1800/Qt.</a:t>
            </a:r>
            <a:endParaRPr lang="en-US" sz="2800" dirty="0">
              <a:latin typeface="Arial Black" panose="020B0A04020102020204" pitchFamily="34" charset="0"/>
            </a:endParaRPr>
          </a:p>
        </p:txBody>
      </p:sp>
      <p:sp>
        <p:nvSpPr>
          <p:cNvPr id="20" name="Left Arrow 19"/>
          <p:cNvSpPr/>
          <p:nvPr/>
        </p:nvSpPr>
        <p:spPr>
          <a:xfrm>
            <a:off x="5198431" y="4297196"/>
            <a:ext cx="2880360" cy="13467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rial Black" panose="020B0A04020102020204" pitchFamily="34" charset="0"/>
              </a:rPr>
              <a:t>Profit</a:t>
            </a:r>
            <a:endParaRPr lang="en-US" sz="3600" dirty="0">
              <a:latin typeface="Arial Black" panose="020B0A04020102020204" pitchFamily="34" charset="0"/>
            </a:endParaRPr>
          </a:p>
        </p:txBody>
      </p:sp>
      <p:sp>
        <p:nvSpPr>
          <p:cNvPr id="21" name="Left Arrow 20"/>
          <p:cNvSpPr/>
          <p:nvPr/>
        </p:nvSpPr>
        <p:spPr>
          <a:xfrm rot="1447032">
            <a:off x="4059156" y="3027461"/>
            <a:ext cx="3785054" cy="13467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rial Black" panose="020B0A04020102020204" pitchFamily="34" charset="0"/>
              </a:rPr>
              <a:t>Brokerage</a:t>
            </a:r>
            <a:endParaRPr lang="en-US" sz="3600" dirty="0">
              <a:latin typeface="Arial Black" panose="020B0A04020102020204" pitchFamily="34" charset="0"/>
            </a:endParaRPr>
          </a:p>
        </p:txBody>
      </p:sp>
      <p:sp>
        <p:nvSpPr>
          <p:cNvPr id="22" name="TextBox 21"/>
          <p:cNvSpPr txBox="1"/>
          <p:nvPr/>
        </p:nvSpPr>
        <p:spPr>
          <a:xfrm>
            <a:off x="8482776" y="1832583"/>
            <a:ext cx="3392423"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smtClean="0">
                <a:latin typeface="Arial Black" panose="020B0A04020102020204" pitchFamily="34" charset="0"/>
              </a:rPr>
              <a:t>2008: </a:t>
            </a:r>
          </a:p>
          <a:p>
            <a:pPr algn="ctr"/>
            <a:r>
              <a:rPr lang="en-US" sz="2800" dirty="0" smtClean="0">
                <a:latin typeface="Arial Black" panose="020B0A04020102020204" pitchFamily="34" charset="0"/>
              </a:rPr>
              <a:t>Govt.  Permitted</a:t>
            </a:r>
          </a:p>
          <a:p>
            <a:pPr algn="ctr"/>
            <a:r>
              <a:rPr lang="en-US" sz="2800" dirty="0" smtClean="0">
                <a:latin typeface="Arial Black" panose="020B0A04020102020204" pitchFamily="34" charset="0"/>
              </a:rPr>
              <a:t>T+20 ; T+30</a:t>
            </a:r>
          </a:p>
        </p:txBody>
      </p:sp>
    </p:spTree>
    <p:extLst>
      <p:ext uri="{BB962C8B-B14F-4D97-AF65-F5344CB8AC3E}">
        <p14:creationId xmlns:p14="http://schemas.microsoft.com/office/powerpoint/2010/main" val="195827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3"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1+#ppt_w/2"/>
                                          </p:val>
                                        </p:tav>
                                        <p:tav tm="100000">
                                          <p:val>
                                            <p:strVal val="#ppt_x"/>
                                          </p:val>
                                        </p:tav>
                                      </p:tavLst>
                                    </p:anim>
                                    <p:anim calcmode="lin" valueType="num">
                                      <p:cBhvr additive="base">
                                        <p:cTn id="22" dur="500" fill="hold"/>
                                        <p:tgtEl>
                                          <p:spTgt spid="6"/>
                                        </p:tgtEl>
                                        <p:attrNameLst>
                                          <p:attrName>ppt_y</p:attrName>
                                        </p:attrNameLst>
                                      </p:cBhvr>
                                      <p:tavLst>
                                        <p:tav tm="0">
                                          <p:val>
                                            <p:strVal val="0-#ppt_h/2"/>
                                          </p:val>
                                        </p:tav>
                                        <p:tav tm="100000">
                                          <p:val>
                                            <p:strVal val="#ppt_y"/>
                                          </p:val>
                                        </p:tav>
                                      </p:tavLst>
                                    </p:anim>
                                  </p:childTnLst>
                                </p:cTn>
                              </p:par>
                              <p:par>
                                <p:cTn id="23" presetID="2" presetClass="entr" presetSubtype="3"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3"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1+#ppt_w/2"/>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6"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1+#ppt_w/2"/>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par>
                                <p:cTn id="51" presetID="2" presetClass="entr" presetSubtype="6"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1+#ppt_w/2"/>
                                          </p:val>
                                        </p:tav>
                                        <p:tav tm="100000">
                                          <p:val>
                                            <p:strVal val="#ppt_x"/>
                                          </p:val>
                                        </p:tav>
                                      </p:tavLst>
                                    </p:anim>
                                    <p:anim calcmode="lin" valueType="num">
                                      <p:cBhvr additive="base">
                                        <p:cTn id="5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Dematerialized form, Online trading</a:t>
            </a:r>
          </a:p>
          <a:p>
            <a:r>
              <a:rPr lang="en-US" dirty="0" smtClean="0"/>
              <a:t>NSEL promoter </a:t>
            </a:r>
            <a:r>
              <a:rPr lang="en-US" dirty="0" err="1" smtClean="0"/>
              <a:t>Jignesh</a:t>
            </a:r>
            <a:r>
              <a:rPr lang="en-US" dirty="0" smtClean="0"/>
              <a:t> Shah (FTIL)- Fake warehouse receipts</a:t>
            </a:r>
          </a:p>
          <a:p>
            <a:r>
              <a:rPr lang="en-US" dirty="0"/>
              <a:t>NSEL commission: 2,000 Cr (2009)  =&gt; 3 lakh Cr. (2013)</a:t>
            </a:r>
          </a:p>
          <a:p>
            <a:endParaRPr lang="en-US" dirty="0"/>
          </a:p>
        </p:txBody>
      </p:sp>
      <p:sp>
        <p:nvSpPr>
          <p:cNvPr id="2" name="Title 1"/>
          <p:cNvSpPr>
            <a:spLocks noGrp="1"/>
          </p:cNvSpPr>
          <p:nvPr>
            <p:ph type="title"/>
          </p:nvPr>
        </p:nvSpPr>
        <p:spPr/>
        <p:txBody>
          <a:bodyPr>
            <a:normAutofit/>
          </a:bodyPr>
          <a:lstStyle/>
          <a:p>
            <a:r>
              <a:rPr lang="en-US" dirty="0" smtClean="0"/>
              <a:t>NSEL: E-series</a:t>
            </a:r>
            <a:endParaRPr lang="en-US" dirty="0"/>
          </a:p>
        </p:txBody>
      </p:sp>
      <p:sp>
        <p:nvSpPr>
          <p:cNvPr id="4" name="Text Placeholder 3"/>
          <p:cNvSpPr>
            <a:spLocks noGrp="1"/>
          </p:cNvSpPr>
          <p:nvPr>
            <p:ph type="body" sz="quarter" idx="13"/>
          </p:nvPr>
        </p:nvSpPr>
        <p:spPr/>
        <p:txBody>
          <a:bodyPr/>
          <a:lstStyle/>
          <a:p>
            <a:endParaRPr lang="en-US"/>
          </a:p>
        </p:txBody>
      </p:sp>
      <p:pic>
        <p:nvPicPr>
          <p:cNvPr id="6"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1533" y="2305071"/>
            <a:ext cx="3089805" cy="1854689"/>
          </a:xfrm>
          <a:prstGeom prst="rect">
            <a:avLst/>
          </a:prstGeom>
        </p:spPr>
      </p:pic>
    </p:spTree>
    <p:extLst>
      <p:ext uri="{BB962C8B-B14F-4D97-AF65-F5344CB8AC3E}">
        <p14:creationId xmlns:p14="http://schemas.microsoft.com/office/powerpoint/2010/main" val="27014051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0378" y="372611"/>
            <a:ext cx="2393696" cy="239369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696" y="156464"/>
            <a:ext cx="3818128" cy="381812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8379" y="948172"/>
            <a:ext cx="1943100" cy="1943100"/>
          </a:xfrm>
          <a:prstGeom prst="rect">
            <a:avLst/>
          </a:prstGeom>
        </p:spPr>
      </p:pic>
      <p:pic>
        <p:nvPicPr>
          <p:cNvPr id="5" name="Picture 4"/>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14527" y="3397972"/>
            <a:ext cx="2942336" cy="2942336"/>
          </a:xfrm>
          <a:prstGeom prst="rect">
            <a:avLst/>
          </a:prstGeom>
        </p:spPr>
      </p:pic>
      <p:sp>
        <p:nvSpPr>
          <p:cNvPr id="11" name="TextBox 10"/>
          <p:cNvSpPr txBox="1"/>
          <p:nvPr/>
        </p:nvSpPr>
        <p:spPr>
          <a:xfrm>
            <a:off x="1405191" y="2874752"/>
            <a:ext cx="2149475" cy="52322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800" dirty="0" smtClean="0">
                <a:latin typeface="Arial Black" panose="020B0A04020102020204" pitchFamily="34" charset="0"/>
              </a:rPr>
              <a:t>Broker</a:t>
            </a:r>
            <a:endParaRPr lang="en-US" sz="2800" dirty="0">
              <a:latin typeface="Arial Black" panose="020B0A04020102020204" pitchFamily="34" charset="0"/>
            </a:endParaRPr>
          </a:p>
        </p:txBody>
      </p:sp>
      <p:sp>
        <p:nvSpPr>
          <p:cNvPr id="12" name="TextBox 11"/>
          <p:cNvSpPr txBox="1"/>
          <p:nvPr/>
        </p:nvSpPr>
        <p:spPr>
          <a:xfrm>
            <a:off x="1294764" y="5963442"/>
            <a:ext cx="2435988" cy="52322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800" dirty="0" smtClean="0">
                <a:latin typeface="Arial Black" panose="020B0A04020102020204" pitchFamily="34" charset="0"/>
              </a:rPr>
              <a:t>Investors</a:t>
            </a:r>
            <a:endParaRPr lang="en-US" sz="2800" dirty="0">
              <a:latin typeface="Arial Black" panose="020B0A04020102020204" pitchFamily="34" charset="0"/>
            </a:endParaRPr>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7831" y="3974592"/>
            <a:ext cx="1334008" cy="133400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6370" y="4967189"/>
            <a:ext cx="1334008" cy="1334008"/>
          </a:xfrm>
          <a:prstGeom prst="rect">
            <a:avLst/>
          </a:prstGeom>
        </p:spPr>
      </p:pic>
      <p:sp>
        <p:nvSpPr>
          <p:cNvPr id="16" name="Left Arrow 15"/>
          <p:cNvSpPr/>
          <p:nvPr/>
        </p:nvSpPr>
        <p:spPr>
          <a:xfrm>
            <a:off x="4130929" y="4905776"/>
            <a:ext cx="2880360" cy="13467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rial Black" panose="020B0A04020102020204" pitchFamily="34" charset="0"/>
              </a:rPr>
              <a:t>Profit</a:t>
            </a:r>
            <a:endParaRPr lang="en-US" sz="3600" dirty="0">
              <a:latin typeface="Arial Black" panose="020B0A04020102020204" pitchFamily="34" charset="0"/>
            </a:endParaRPr>
          </a:p>
        </p:txBody>
      </p:sp>
      <p:sp>
        <p:nvSpPr>
          <p:cNvPr id="17" name="Left Arrow 16"/>
          <p:cNvSpPr/>
          <p:nvPr/>
        </p:nvSpPr>
        <p:spPr>
          <a:xfrm rot="1447032">
            <a:off x="2991654" y="3636041"/>
            <a:ext cx="3785054" cy="13467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rial Black" panose="020B0A04020102020204" pitchFamily="34" charset="0"/>
              </a:rPr>
              <a:t>Brokerage</a:t>
            </a:r>
            <a:endParaRPr lang="en-US" sz="3600" dirty="0">
              <a:latin typeface="Arial Black" panose="020B0A04020102020204" pitchFamily="34" charset="0"/>
            </a:endParaRPr>
          </a:p>
        </p:txBody>
      </p:sp>
      <p:sp>
        <p:nvSpPr>
          <p:cNvPr id="19" name="TextBox 18"/>
          <p:cNvSpPr txBox="1"/>
          <p:nvPr/>
        </p:nvSpPr>
        <p:spPr>
          <a:xfrm>
            <a:off x="7497064" y="2411769"/>
            <a:ext cx="4603516" cy="138499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800" dirty="0" smtClean="0">
                <a:latin typeface="Arial Black" panose="020B0A04020102020204" pitchFamily="34" charset="0"/>
              </a:rPr>
              <a:t>FMC</a:t>
            </a:r>
          </a:p>
          <a:p>
            <a:pPr algn="ctr"/>
            <a:r>
              <a:rPr lang="en-US" sz="2800" dirty="0" smtClean="0">
                <a:latin typeface="Arial Black" panose="020B0A04020102020204" pitchFamily="34" charset="0"/>
              </a:rPr>
              <a:t>T+10</a:t>
            </a:r>
          </a:p>
          <a:p>
            <a:pPr algn="ctr"/>
            <a:r>
              <a:rPr lang="en-US" sz="2800" dirty="0" smtClean="0">
                <a:latin typeface="Arial Black" panose="020B0A04020102020204" pitchFamily="34" charset="0"/>
              </a:rPr>
              <a:t>Inflation, irregularity</a:t>
            </a:r>
          </a:p>
        </p:txBody>
      </p:sp>
      <p:sp>
        <p:nvSpPr>
          <p:cNvPr id="20" name="TextBox 19"/>
          <p:cNvSpPr txBox="1"/>
          <p:nvPr/>
        </p:nvSpPr>
        <p:spPr>
          <a:xfrm>
            <a:off x="1405190" y="111001"/>
            <a:ext cx="2149475"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smtClean="0">
                <a:latin typeface="Arial Black" panose="020B0A04020102020204" pitchFamily="34" charset="0"/>
              </a:rPr>
              <a:t>July 2013</a:t>
            </a:r>
            <a:endParaRPr lang="en-US" sz="2800" dirty="0">
              <a:latin typeface="Arial Black" panose="020B0A04020102020204" pitchFamily="34" charset="0"/>
            </a:endParaRP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9984" y="4446534"/>
            <a:ext cx="1334008" cy="1334008"/>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72326" y="4319817"/>
            <a:ext cx="1679448" cy="1679448"/>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24726" y="4472217"/>
            <a:ext cx="1679448" cy="1679448"/>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77126" y="4624617"/>
            <a:ext cx="1679448" cy="1679448"/>
          </a:xfrm>
          <a:prstGeom prst="rect">
            <a:avLst/>
          </a:prstGeom>
        </p:spPr>
      </p:pic>
      <p:pic>
        <p:nvPicPr>
          <p:cNvPr id="23" name="Picture 22"/>
          <p:cNvPicPr>
            <a:picLocks noChangeAspect="1"/>
          </p:cNvPicPr>
          <p:nvPr/>
        </p:nvPicPr>
        <p:blipFill rotWithShape="1">
          <a:blip r:embed="rId9">
            <a:extLst>
              <a:ext uri="{28A0092B-C50C-407E-A947-70E740481C1C}">
                <a14:useLocalDpi xmlns:a14="http://schemas.microsoft.com/office/drawing/2010/main" val="0"/>
              </a:ext>
            </a:extLst>
          </a:blip>
          <a:srcRect l="14323" r="15175"/>
          <a:stretch/>
        </p:blipFill>
        <p:spPr>
          <a:xfrm>
            <a:off x="9120378" y="3904773"/>
            <a:ext cx="2479964" cy="2347711"/>
          </a:xfrm>
          <a:prstGeom prst="rect">
            <a:avLst/>
          </a:prstGeom>
        </p:spPr>
      </p:pic>
    </p:spTree>
    <p:extLst>
      <p:ext uri="{BB962C8B-B14F-4D97-AF65-F5344CB8AC3E}">
        <p14:creationId xmlns:p14="http://schemas.microsoft.com/office/powerpoint/2010/main" val="314501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9"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0-#ppt_w/2"/>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par>
                                <p:cTn id="19" presetID="2" presetClass="entr" presetSubtype="9"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0-#ppt_w/2"/>
                                          </p:val>
                                        </p:tav>
                                        <p:tav tm="100000">
                                          <p:val>
                                            <p:strVal val="#ppt_x"/>
                                          </p:val>
                                        </p:tav>
                                      </p:tavLst>
                                    </p:anim>
                                    <p:anim calcmode="lin" valueType="num">
                                      <p:cBhvr additive="base">
                                        <p:cTn id="22" dur="5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9"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600" dirty="0" smtClean="0"/>
              <a:t>FMC orders T+10</a:t>
            </a:r>
          </a:p>
          <a:p>
            <a:r>
              <a:rPr lang="en-US" sz="3600" dirty="0" smtClean="0"/>
              <a:t>NSEL directed all brokers / investors to settle T+10 </a:t>
            </a:r>
          </a:p>
          <a:p>
            <a:r>
              <a:rPr lang="en-US" sz="3600" dirty="0" smtClean="0"/>
              <a:t>Brokers: </a:t>
            </a:r>
            <a:r>
              <a:rPr lang="en-US" sz="3600" dirty="0" err="1" smtClean="0"/>
              <a:t>Motilal</a:t>
            </a:r>
            <a:r>
              <a:rPr lang="en-US" sz="3600" dirty="0" smtClean="0"/>
              <a:t> </a:t>
            </a:r>
            <a:r>
              <a:rPr lang="en-US" sz="3600" dirty="0" err="1"/>
              <a:t>Oswal</a:t>
            </a:r>
            <a:r>
              <a:rPr lang="en-US" sz="3600" dirty="0"/>
              <a:t>, </a:t>
            </a:r>
            <a:r>
              <a:rPr lang="en-US" sz="3600" dirty="0" smtClean="0"/>
              <a:t>India </a:t>
            </a:r>
            <a:r>
              <a:rPr lang="en-US" sz="3600" dirty="0" err="1" smtClean="0"/>
              <a:t>Infoline</a:t>
            </a:r>
            <a:r>
              <a:rPr lang="en-US" sz="3600" dirty="0"/>
              <a:t> </a:t>
            </a:r>
            <a:r>
              <a:rPr lang="en-US" sz="3600" dirty="0" smtClean="0"/>
              <a:t>=&gt; Rs </a:t>
            </a:r>
            <a:r>
              <a:rPr lang="en-US" sz="3600" dirty="0"/>
              <a:t>700 crore</a:t>
            </a:r>
            <a:r>
              <a:rPr lang="en-US" sz="3600" dirty="0" smtClean="0"/>
              <a:t>.</a:t>
            </a:r>
          </a:p>
          <a:p>
            <a:r>
              <a:rPr lang="en-US" sz="3600" dirty="0" smtClean="0"/>
              <a:t>&gt;Rs.5000 crore contracts</a:t>
            </a:r>
          </a:p>
          <a:p>
            <a:r>
              <a:rPr lang="en-US" sz="3600" dirty="0" smtClean="0"/>
              <a:t>&gt;15000 Investors</a:t>
            </a:r>
            <a:endParaRPr lang="en-US" sz="3600" dirty="0"/>
          </a:p>
        </p:txBody>
      </p:sp>
      <p:sp>
        <p:nvSpPr>
          <p:cNvPr id="2" name="Title 1"/>
          <p:cNvSpPr>
            <a:spLocks noGrp="1"/>
          </p:cNvSpPr>
          <p:nvPr>
            <p:ph type="title"/>
          </p:nvPr>
        </p:nvSpPr>
        <p:spPr/>
        <p:txBody>
          <a:bodyPr>
            <a:normAutofit fontScale="90000"/>
          </a:bodyPr>
          <a:lstStyle/>
          <a:p>
            <a:r>
              <a:rPr lang="en-US" dirty="0" smtClean="0"/>
              <a:t>Crisis beings: July 2013</a:t>
            </a:r>
            <a:endParaRPr lang="en-US" dirty="0"/>
          </a:p>
        </p:txBody>
      </p:sp>
    </p:spTree>
    <p:extLst>
      <p:ext uri="{BB962C8B-B14F-4D97-AF65-F5344CB8AC3E}">
        <p14:creationId xmlns:p14="http://schemas.microsoft.com/office/powerpoint/2010/main" val="12881443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2420938"/>
            <a:ext cx="3054350" cy="3054350"/>
          </a:xfrm>
          <a:prstGeom prst="rect">
            <a:avLst/>
          </a:prstGeom>
        </p:spPr>
      </p:pic>
      <p:sp>
        <p:nvSpPr>
          <p:cNvPr id="3" name="Content Placeholder 2"/>
          <p:cNvSpPr>
            <a:spLocks noGrp="1"/>
          </p:cNvSpPr>
          <p:nvPr>
            <p:ph idx="1"/>
          </p:nvPr>
        </p:nvSpPr>
        <p:spPr/>
        <p:txBody>
          <a:bodyPr>
            <a:normAutofit/>
          </a:bodyPr>
          <a:lstStyle/>
          <a:p>
            <a:r>
              <a:rPr lang="en-US" sz="3600" dirty="0" smtClean="0"/>
              <a:t>NSEL: weekly settlement of dues</a:t>
            </a:r>
          </a:p>
          <a:p>
            <a:r>
              <a:rPr lang="en-US" sz="3600" dirty="0" smtClean="0"/>
              <a:t>Will auction from warehouses</a:t>
            </a:r>
          </a:p>
          <a:p>
            <a:r>
              <a:rPr lang="en-US" sz="3600" dirty="0" smtClean="0"/>
              <a:t>Weekly </a:t>
            </a:r>
            <a:r>
              <a:rPr lang="en-US" sz="3600" dirty="0"/>
              <a:t>Rs.100 Cr</a:t>
            </a:r>
            <a:r>
              <a:rPr lang="en-US" sz="3600" dirty="0" smtClean="0"/>
              <a:t>. (Auction)</a:t>
            </a:r>
            <a:endParaRPr lang="en-US" sz="3600" dirty="0"/>
          </a:p>
          <a:p>
            <a:r>
              <a:rPr lang="en-US" sz="3600" dirty="0" smtClean="0"/>
              <a:t>Total 5600 Cr.</a:t>
            </a:r>
          </a:p>
          <a:p>
            <a:r>
              <a:rPr lang="en-US" sz="3600" dirty="0" smtClean="0"/>
              <a:t>Not enough stock, fake receipt</a:t>
            </a:r>
            <a:endParaRPr lang="en-US" sz="3600" dirty="0"/>
          </a:p>
        </p:txBody>
      </p:sp>
      <p:sp>
        <p:nvSpPr>
          <p:cNvPr id="2" name="Title 1"/>
          <p:cNvSpPr>
            <a:spLocks noGrp="1"/>
          </p:cNvSpPr>
          <p:nvPr>
            <p:ph type="title"/>
          </p:nvPr>
        </p:nvSpPr>
        <p:spPr/>
        <p:txBody>
          <a:bodyPr>
            <a:normAutofit/>
          </a:bodyPr>
          <a:lstStyle/>
          <a:p>
            <a:r>
              <a:rPr lang="en-US" dirty="0" smtClean="0"/>
              <a:t>Crisis : August 2013</a:t>
            </a:r>
            <a:endParaRPr lang="en-US" dirty="0"/>
          </a:p>
        </p:txBody>
      </p:sp>
      <p:sp>
        <p:nvSpPr>
          <p:cNvPr id="6" name="Text Placeholder 5"/>
          <p:cNvSpPr>
            <a:spLocks noGrp="1"/>
          </p:cNvSpPr>
          <p:nvPr>
            <p:ph type="body" sz="quarter" idx="13"/>
          </p:nvPr>
        </p:nvSpPr>
        <p:spPr/>
        <p:txBody>
          <a:bodyPr/>
          <a:lstStyle/>
          <a:p>
            <a:r>
              <a:rPr lang="en-US" dirty="0" smtClean="0"/>
              <a:t>NSEL</a:t>
            </a:r>
            <a:endParaRPr lang="en-U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6711" y="2518695"/>
            <a:ext cx="1679448" cy="1679448"/>
          </a:xfrm>
          <a:prstGeom prst="rect">
            <a:avLst/>
          </a:prstGeom>
        </p:spPr>
      </p:pic>
    </p:spTree>
    <p:extLst>
      <p:ext uri="{BB962C8B-B14F-4D97-AF65-F5344CB8AC3E}">
        <p14:creationId xmlns:p14="http://schemas.microsoft.com/office/powerpoint/2010/main" val="9701228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8886825" y="3020768"/>
            <a:ext cx="3054350" cy="1854689"/>
          </a:xfrm>
          <a:prstGeom prst="rect">
            <a:avLst/>
          </a:prstGeom>
        </p:spPr>
      </p:pic>
      <p:sp>
        <p:nvSpPr>
          <p:cNvPr id="3" name="Content Placeholder 2"/>
          <p:cNvSpPr>
            <a:spLocks noGrp="1"/>
          </p:cNvSpPr>
          <p:nvPr>
            <p:ph idx="1"/>
          </p:nvPr>
        </p:nvSpPr>
        <p:spPr/>
        <p:txBody>
          <a:bodyPr>
            <a:normAutofit/>
          </a:bodyPr>
          <a:lstStyle/>
          <a:p>
            <a:r>
              <a:rPr lang="en-US" sz="3600" dirty="0" smtClean="0"/>
              <a:t>NSEL CEO </a:t>
            </a:r>
            <a:r>
              <a:rPr lang="en-US" sz="3600" dirty="0" err="1" smtClean="0"/>
              <a:t>Anjani</a:t>
            </a:r>
            <a:r>
              <a:rPr lang="en-US" sz="3600" dirty="0" smtClean="0"/>
              <a:t> Sinha arrested</a:t>
            </a:r>
          </a:p>
          <a:p>
            <a:r>
              <a:rPr lang="en-US" sz="3600" dirty="0" smtClean="0"/>
              <a:t>FTIL </a:t>
            </a:r>
            <a:r>
              <a:rPr lang="en-US" sz="3600" dirty="0" err="1" smtClean="0"/>
              <a:t>Jignesh</a:t>
            </a:r>
            <a:r>
              <a:rPr lang="en-US" sz="3600" dirty="0" smtClean="0"/>
              <a:t> </a:t>
            </a:r>
            <a:r>
              <a:rPr lang="en-US" sz="3600" dirty="0"/>
              <a:t>Shah arrested.</a:t>
            </a:r>
          </a:p>
          <a:p>
            <a:r>
              <a:rPr lang="en-US" sz="3600" dirty="0" smtClean="0"/>
              <a:t>Government banned E-series system</a:t>
            </a:r>
          </a:p>
          <a:p>
            <a:r>
              <a:rPr lang="en-US" sz="3600" dirty="0"/>
              <a:t>Arvind </a:t>
            </a:r>
            <a:r>
              <a:rPr lang="en-US" sz="3600" dirty="0" err="1"/>
              <a:t>Mayaram</a:t>
            </a:r>
            <a:r>
              <a:rPr lang="en-US" sz="3600" dirty="0"/>
              <a:t> Panel (PM)</a:t>
            </a:r>
          </a:p>
          <a:p>
            <a:r>
              <a:rPr lang="en-US" sz="3600" dirty="0"/>
              <a:t>IT Dept. =&gt; NSEL allied </a:t>
            </a:r>
            <a:r>
              <a:rPr lang="en-US" sz="3600" dirty="0" smtClean="0"/>
              <a:t>companies</a:t>
            </a:r>
          </a:p>
          <a:p>
            <a:endParaRPr lang="en-US" sz="3600" dirty="0" smtClean="0"/>
          </a:p>
        </p:txBody>
      </p:sp>
      <p:sp>
        <p:nvSpPr>
          <p:cNvPr id="2" name="Title 1"/>
          <p:cNvSpPr>
            <a:spLocks noGrp="1"/>
          </p:cNvSpPr>
          <p:nvPr>
            <p:ph type="title"/>
          </p:nvPr>
        </p:nvSpPr>
        <p:spPr/>
        <p:txBody>
          <a:bodyPr>
            <a:normAutofit/>
          </a:bodyPr>
          <a:lstStyle/>
          <a:p>
            <a:r>
              <a:rPr lang="en-US" dirty="0" smtClean="0"/>
              <a:t>Steps Taken</a:t>
            </a:r>
            <a:endParaRPr lang="en-US" dirty="0"/>
          </a:p>
        </p:txBody>
      </p:sp>
      <p:sp>
        <p:nvSpPr>
          <p:cNvPr id="5" name="Text Placeholder 4"/>
          <p:cNvSpPr>
            <a:spLocks noGrp="1"/>
          </p:cNvSpPr>
          <p:nvPr>
            <p:ph type="body" sz="quarter" idx="13"/>
          </p:nvPr>
        </p:nvSpPr>
        <p:spPr/>
        <p:txBody>
          <a:bodyPr/>
          <a:lstStyle/>
          <a:p>
            <a:r>
              <a:rPr lang="en-US" dirty="0" smtClean="0"/>
              <a:t>NSEL</a:t>
            </a:r>
            <a:endParaRPr lang="en-US" dirty="0"/>
          </a:p>
        </p:txBody>
      </p:sp>
    </p:spTree>
    <p:extLst>
      <p:ext uri="{BB962C8B-B14F-4D97-AF65-F5344CB8AC3E}">
        <p14:creationId xmlns:p14="http://schemas.microsoft.com/office/powerpoint/2010/main" val="14026333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8886825" y="3020768"/>
            <a:ext cx="3054350" cy="1854689"/>
          </a:xfrm>
          <a:prstGeom prst="rect">
            <a:avLst/>
          </a:prstGeom>
        </p:spPr>
      </p:pic>
      <p:sp>
        <p:nvSpPr>
          <p:cNvPr id="3" name="Content Placeholder 2"/>
          <p:cNvSpPr>
            <a:spLocks noGrp="1"/>
          </p:cNvSpPr>
          <p:nvPr>
            <p:ph idx="1"/>
          </p:nvPr>
        </p:nvSpPr>
        <p:spPr/>
        <p:txBody>
          <a:bodyPr>
            <a:normAutofit lnSpcReduction="10000"/>
          </a:bodyPr>
          <a:lstStyle/>
          <a:p>
            <a:r>
              <a:rPr lang="en-US" sz="3600" dirty="0"/>
              <a:t>FMC investigation</a:t>
            </a:r>
          </a:p>
          <a:p>
            <a:r>
              <a:rPr lang="en-US" sz="3600" dirty="0"/>
              <a:t>FMC (Consumer Affairs)=&gt; Finance </a:t>
            </a:r>
            <a:r>
              <a:rPr lang="en-US" sz="3600" dirty="0" smtClean="0"/>
              <a:t>Ministry</a:t>
            </a:r>
          </a:p>
          <a:p>
            <a:r>
              <a:rPr lang="en-US" sz="3600" dirty="0" smtClean="0"/>
              <a:t>Companies Act: FTIL to be merged with NSEL. (But Bombay HC stayed)</a:t>
            </a:r>
            <a:endParaRPr lang="en-US" sz="3600" dirty="0"/>
          </a:p>
          <a:p>
            <a:r>
              <a:rPr lang="en-US" sz="3600" dirty="0" smtClean="0">
                <a:solidFill>
                  <a:srgbClr val="FFC000"/>
                </a:solidFill>
              </a:rPr>
              <a:t>2015, Jan</a:t>
            </a:r>
            <a:r>
              <a:rPr lang="en-US" sz="3600" dirty="0" smtClean="0"/>
              <a:t>: Economic Offenses Wing (EOW) and ED attached NSEL assets</a:t>
            </a:r>
          </a:p>
          <a:p>
            <a:r>
              <a:rPr lang="en-US" sz="3600" dirty="0" smtClean="0"/>
              <a:t>Liquidation =&gt; investors money refund.</a:t>
            </a:r>
          </a:p>
          <a:p>
            <a:r>
              <a:rPr lang="en-US" sz="3600" dirty="0" smtClean="0"/>
              <a:t>FTIL’s commodity trading software “</a:t>
            </a:r>
            <a:r>
              <a:rPr lang="en-US" sz="3600" dirty="0" smtClean="0">
                <a:solidFill>
                  <a:srgbClr val="FFC000"/>
                </a:solidFill>
              </a:rPr>
              <a:t>Odin</a:t>
            </a:r>
            <a:r>
              <a:rPr lang="en-US" sz="3600" dirty="0" smtClean="0"/>
              <a:t>”</a:t>
            </a:r>
          </a:p>
        </p:txBody>
      </p:sp>
      <p:sp>
        <p:nvSpPr>
          <p:cNvPr id="2" name="Title 1"/>
          <p:cNvSpPr>
            <a:spLocks noGrp="1"/>
          </p:cNvSpPr>
          <p:nvPr>
            <p:ph type="title"/>
          </p:nvPr>
        </p:nvSpPr>
        <p:spPr/>
        <p:txBody>
          <a:bodyPr>
            <a:normAutofit/>
          </a:bodyPr>
          <a:lstStyle/>
          <a:p>
            <a:r>
              <a:rPr lang="en-US" dirty="0" smtClean="0"/>
              <a:t>Steps Taken</a:t>
            </a:r>
            <a:endParaRPr lang="en-US" dirty="0"/>
          </a:p>
        </p:txBody>
      </p:sp>
      <p:sp>
        <p:nvSpPr>
          <p:cNvPr id="5" name="Text Placeholder 4"/>
          <p:cNvSpPr>
            <a:spLocks noGrp="1"/>
          </p:cNvSpPr>
          <p:nvPr>
            <p:ph type="body" sz="quarter" idx="13"/>
          </p:nvPr>
        </p:nvSpPr>
        <p:spPr/>
        <p:txBody>
          <a:bodyPr/>
          <a:lstStyle/>
          <a:p>
            <a:r>
              <a:rPr lang="en-US" dirty="0" smtClean="0"/>
              <a:t>NSEL</a:t>
            </a:r>
            <a:endParaRPr lang="en-US" dirty="0"/>
          </a:p>
        </p:txBody>
      </p:sp>
    </p:spTree>
    <p:extLst>
      <p:ext uri="{BB962C8B-B14F-4D97-AF65-F5344CB8AC3E}">
        <p14:creationId xmlns:p14="http://schemas.microsoft.com/office/powerpoint/2010/main" val="45575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5942" y="425171"/>
            <a:ext cx="2074926" cy="205208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507" y="402228"/>
            <a:ext cx="3091754" cy="209797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9518" y="563949"/>
            <a:ext cx="1710690" cy="102641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8770" y="1932193"/>
            <a:ext cx="1877332" cy="2428684"/>
          </a:xfrm>
          <a:prstGeom prst="rect">
            <a:avLst/>
          </a:prstGeom>
        </p:spPr>
      </p:pic>
      <p:sp>
        <p:nvSpPr>
          <p:cNvPr id="9" name="TextBox 8"/>
          <p:cNvSpPr txBox="1"/>
          <p:nvPr/>
        </p:nvSpPr>
        <p:spPr>
          <a:xfrm>
            <a:off x="393910" y="2500204"/>
            <a:ext cx="2946947"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Promoter</a:t>
            </a:r>
            <a:endParaRPr lang="en-US" sz="3600" dirty="0">
              <a:latin typeface="Arial Black" panose="020B0A04020102020204" pitchFamily="34" charset="0"/>
            </a:endParaRPr>
          </a:p>
        </p:txBody>
      </p:sp>
      <p:sp>
        <p:nvSpPr>
          <p:cNvPr id="10" name="TextBox 9"/>
          <p:cNvSpPr txBox="1"/>
          <p:nvPr/>
        </p:nvSpPr>
        <p:spPr>
          <a:xfrm>
            <a:off x="3786641" y="1590363"/>
            <a:ext cx="3482839"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Underwriter</a:t>
            </a:r>
            <a:endParaRPr lang="en-US" sz="3600" dirty="0">
              <a:latin typeface="Arial Black" panose="020B0A04020102020204" pitchFamily="34" charset="0"/>
            </a:endParaRP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51045" y="4360876"/>
            <a:ext cx="2612136" cy="2612136"/>
          </a:xfrm>
          <a:prstGeom prst="rect">
            <a:avLst/>
          </a:prstGeom>
        </p:spPr>
      </p:pic>
      <p:sp>
        <p:nvSpPr>
          <p:cNvPr id="13" name="TextBox 12"/>
          <p:cNvSpPr txBox="1"/>
          <p:nvPr/>
        </p:nvSpPr>
        <p:spPr>
          <a:xfrm>
            <a:off x="3690116" y="2616777"/>
            <a:ext cx="3675888" cy="990124"/>
          </a:xfrm>
          <a:prstGeom prst="downArrowCallou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Public issue</a:t>
            </a:r>
            <a:endParaRPr lang="en-US" sz="3600" dirty="0">
              <a:latin typeface="Arial Black" panose="020B0A04020102020204" pitchFamily="34" charset="0"/>
            </a:endParaRPr>
          </a:p>
        </p:txBody>
      </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1045" y="2026585"/>
            <a:ext cx="2304719" cy="2239899"/>
          </a:xfrm>
          <a:prstGeom prst="rect">
            <a:avLst/>
          </a:prstGeom>
        </p:spPr>
      </p:pic>
      <p:sp>
        <p:nvSpPr>
          <p:cNvPr id="15" name="TextBox 14"/>
          <p:cNvSpPr txBox="1"/>
          <p:nvPr/>
        </p:nvSpPr>
        <p:spPr>
          <a:xfrm>
            <a:off x="844757" y="3688339"/>
            <a:ext cx="7882875" cy="255454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742950" indent="-742950">
              <a:buFont typeface="+mj-lt"/>
              <a:buAutoNum type="arabicPeriod"/>
            </a:pPr>
            <a:r>
              <a:rPr lang="en-US" sz="4000" dirty="0" smtClean="0">
                <a:latin typeface="Franklin Gothic Demi Cond" panose="020B0706030402020204" pitchFamily="34" charset="0"/>
              </a:rPr>
              <a:t>Fixed Price</a:t>
            </a:r>
          </a:p>
          <a:p>
            <a:pPr marL="742950" indent="-742950">
              <a:buFont typeface="+mj-lt"/>
              <a:buAutoNum type="arabicPeriod"/>
            </a:pPr>
            <a:r>
              <a:rPr lang="en-US" sz="4000" dirty="0" smtClean="0">
                <a:latin typeface="Franklin Gothic Demi Cond" panose="020B0706030402020204" pitchFamily="34" charset="0"/>
              </a:rPr>
              <a:t>Book building</a:t>
            </a:r>
          </a:p>
          <a:p>
            <a:pPr marL="742950" indent="-742950">
              <a:buFont typeface="+mj-lt"/>
              <a:buAutoNum type="arabicPeriod"/>
            </a:pPr>
            <a:r>
              <a:rPr lang="en-US" sz="4000" dirty="0" smtClean="0">
                <a:latin typeface="Franklin Gothic Demi Cond" panose="020B0706030402020204" pitchFamily="34" charset="0"/>
              </a:rPr>
              <a:t>E-IPO</a:t>
            </a:r>
          </a:p>
          <a:p>
            <a:pPr marL="742950" indent="-742950">
              <a:buFont typeface="+mj-lt"/>
              <a:buAutoNum type="arabicPeriod"/>
            </a:pPr>
            <a:r>
              <a:rPr lang="en-US" sz="4000" dirty="0" smtClean="0">
                <a:latin typeface="Franklin Gothic Demi Cond" panose="020B0706030402020204" pitchFamily="34" charset="0"/>
              </a:rPr>
              <a:t>Bonus, rights,  preferential </a:t>
            </a:r>
          </a:p>
        </p:txBody>
      </p:sp>
    </p:spTree>
    <p:extLst>
      <p:ext uri="{BB962C8B-B14F-4D97-AF65-F5344CB8AC3E}">
        <p14:creationId xmlns:p14="http://schemas.microsoft.com/office/powerpoint/2010/main" val="41931354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09194" y="242887"/>
            <a:ext cx="3619500" cy="2714625"/>
          </a:xfrm>
          <a:prstGeom prst="rect">
            <a:avLst/>
          </a:prstGeom>
        </p:spPr>
      </p:pic>
      <p:sp>
        <p:nvSpPr>
          <p:cNvPr id="5" name="TextBox 4"/>
          <p:cNvSpPr txBox="1"/>
          <p:nvPr/>
        </p:nvSpPr>
        <p:spPr>
          <a:xfrm>
            <a:off x="352806" y="3027434"/>
            <a:ext cx="3675888" cy="646331"/>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Sahara</a:t>
            </a:r>
            <a:endParaRPr lang="en-US" sz="3600" dirty="0">
              <a:solidFill>
                <a:schemeClr val="tx1">
                  <a:lumMod val="85000"/>
                  <a:lumOff val="15000"/>
                </a:schemeClr>
              </a:solidFill>
              <a:latin typeface="Franklin Gothic Heavy" panose="020B0903020102020204" pitchFamily="34" charset="0"/>
            </a:endParaRPr>
          </a:p>
        </p:txBody>
      </p:sp>
      <p:sp>
        <p:nvSpPr>
          <p:cNvPr id="10" name="TextBox 9"/>
          <p:cNvSpPr txBox="1"/>
          <p:nvPr/>
        </p:nvSpPr>
        <p:spPr>
          <a:xfrm>
            <a:off x="4247578" y="3088989"/>
            <a:ext cx="3991166" cy="58477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sz="3200" dirty="0" smtClean="0">
                <a:solidFill>
                  <a:schemeClr val="tx1">
                    <a:lumMod val="85000"/>
                    <a:lumOff val="15000"/>
                  </a:schemeClr>
                </a:solidFill>
                <a:latin typeface="Franklin Gothic Heavy" panose="020B0903020102020204" pitchFamily="34" charset="0"/>
              </a:rPr>
              <a:t>NSEL</a:t>
            </a:r>
            <a:endParaRPr lang="en-US" sz="3200" dirty="0">
              <a:solidFill>
                <a:schemeClr val="tx1">
                  <a:lumMod val="85000"/>
                  <a:lumOff val="15000"/>
                </a:schemeClr>
              </a:solidFill>
              <a:latin typeface="Franklin Gothic Heavy" panose="020B0903020102020204"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6170" y="349497"/>
            <a:ext cx="4127315" cy="2501403"/>
          </a:xfrm>
          <a:prstGeom prst="rect">
            <a:avLst/>
          </a:prstGeom>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247579" y="317413"/>
            <a:ext cx="4055173" cy="2640099"/>
          </a:xfrm>
          <a:prstGeom prst="rect">
            <a:avLst/>
          </a:prstGeom>
        </p:spPr>
      </p:pic>
      <p:sp>
        <p:nvSpPr>
          <p:cNvPr id="13" name="TextBox 12"/>
          <p:cNvSpPr txBox="1"/>
          <p:nvPr/>
        </p:nvSpPr>
        <p:spPr>
          <a:xfrm>
            <a:off x="8457628" y="3105594"/>
            <a:ext cx="3548444" cy="584775"/>
          </a:xfrm>
          <a:prstGeom prst="rec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err="1" smtClean="0">
                <a:solidFill>
                  <a:schemeClr val="tx1">
                    <a:lumMod val="85000"/>
                    <a:lumOff val="15000"/>
                  </a:schemeClr>
                </a:solidFill>
                <a:latin typeface="Franklin Gothic Heavy" panose="020B0903020102020204" pitchFamily="34" charset="0"/>
              </a:rPr>
              <a:t>Saradha</a:t>
            </a:r>
            <a:endParaRPr lang="en-US" sz="3200" dirty="0">
              <a:solidFill>
                <a:schemeClr val="tx1">
                  <a:lumMod val="85000"/>
                  <a:lumOff val="15000"/>
                </a:schemeClr>
              </a:solidFill>
              <a:latin typeface="Franklin Gothic Heavy" panose="020B0903020102020204" pitchFamily="34" charset="0"/>
            </a:endParaRPr>
          </a:p>
        </p:txBody>
      </p:sp>
      <p:sp>
        <p:nvSpPr>
          <p:cNvPr id="15" name="TextBox 14"/>
          <p:cNvSpPr txBox="1"/>
          <p:nvPr/>
        </p:nvSpPr>
        <p:spPr>
          <a:xfrm>
            <a:off x="409194" y="4070817"/>
            <a:ext cx="11596877" cy="2123658"/>
          </a:xfrm>
          <a:prstGeom prst="rect">
            <a:avLst/>
          </a:prstGeom>
          <a:solidFill>
            <a:schemeClr val="accent4">
              <a:lumMod val="20000"/>
              <a:lumOff val="80000"/>
            </a:schemeClr>
          </a:solidFill>
          <a:ln w="57150">
            <a:solidFill>
              <a:srgbClr val="FF0000"/>
            </a:solidFill>
            <a:prstDash val="dash"/>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4400" dirty="0" smtClean="0">
                <a:solidFill>
                  <a:schemeClr val="bg2">
                    <a:lumMod val="10000"/>
                  </a:schemeClr>
                </a:solidFill>
                <a:latin typeface="Franklin Gothic Demi Cond" panose="020B0706030402020204" pitchFamily="34" charset="0"/>
              </a:rPr>
              <a:t>Major Financial Scams</a:t>
            </a:r>
          </a:p>
          <a:p>
            <a:pPr marL="914400" indent="-914400">
              <a:buAutoNum type="arabicPeriod"/>
            </a:pPr>
            <a:r>
              <a:rPr lang="en-US" sz="4400" strike="sngStrike" dirty="0" smtClean="0">
                <a:solidFill>
                  <a:schemeClr val="bg2">
                    <a:lumMod val="10000"/>
                  </a:schemeClr>
                </a:solidFill>
                <a:latin typeface="Franklin Gothic Demi Cond" panose="020B0706030402020204" pitchFamily="34" charset="0"/>
              </a:rPr>
              <a:t>Modus Operandi </a:t>
            </a:r>
            <a:r>
              <a:rPr lang="en-US" sz="4400" strike="sngStrike" dirty="0" err="1" smtClean="0">
                <a:solidFill>
                  <a:schemeClr val="bg2">
                    <a:lumMod val="10000"/>
                  </a:schemeClr>
                </a:solidFill>
                <a:latin typeface="Franklin Gothic Demi Cond" panose="020B0706030402020204" pitchFamily="34" charset="0"/>
              </a:rPr>
              <a:t>Ph.D</a:t>
            </a:r>
            <a:r>
              <a:rPr lang="en-US" sz="4400" dirty="0" smtClean="0">
                <a:solidFill>
                  <a:schemeClr val="bg2">
                    <a:lumMod val="10000"/>
                  </a:schemeClr>
                </a:solidFill>
                <a:latin typeface="Franklin Gothic Demi Cond" panose="020B0706030402020204" pitchFamily="34" charset="0"/>
              </a:rPr>
              <a:t> …</a:t>
            </a:r>
            <a:r>
              <a:rPr lang="en-US" sz="4400" dirty="0" smtClean="0">
                <a:solidFill>
                  <a:srgbClr val="FF0000"/>
                </a:solidFill>
                <a:latin typeface="Franklin Gothic Demi Cond" panose="020B0706030402020204" pitchFamily="34" charset="0"/>
              </a:rPr>
              <a:t>Only Basic idea</a:t>
            </a:r>
          </a:p>
          <a:p>
            <a:pPr marL="914400" indent="-914400">
              <a:buAutoNum type="arabicPeriod"/>
            </a:pPr>
            <a:r>
              <a:rPr lang="en-US" sz="4400" dirty="0" smtClean="0">
                <a:solidFill>
                  <a:schemeClr val="bg2">
                    <a:lumMod val="10000"/>
                  </a:schemeClr>
                </a:solidFill>
                <a:latin typeface="Franklin Gothic Demi Cond" panose="020B0706030402020204" pitchFamily="34" charset="0"/>
              </a:rPr>
              <a:t>Larger picture and How to prevent….</a:t>
            </a:r>
            <a:r>
              <a:rPr lang="en-US" sz="4400" dirty="0" smtClean="0">
                <a:solidFill>
                  <a:srgbClr val="FF0000"/>
                </a:solidFill>
                <a:latin typeface="Franklin Gothic Demi Cond" panose="020B0706030402020204" pitchFamily="34" charset="0"/>
              </a:rPr>
              <a:t>Important</a:t>
            </a:r>
          </a:p>
        </p:txBody>
      </p:sp>
    </p:spTree>
    <p:extLst>
      <p:ext uri="{BB962C8B-B14F-4D97-AF65-F5344CB8AC3E}">
        <p14:creationId xmlns:p14="http://schemas.microsoft.com/office/powerpoint/2010/main" val="27727219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Saradha</a:t>
            </a:r>
            <a:r>
              <a:rPr lang="en-US" dirty="0" smtClean="0"/>
              <a:t> Chit Fund</a:t>
            </a:r>
            <a:endParaRPr lang="en-US" dirty="0"/>
          </a:p>
        </p:txBody>
      </p:sp>
      <p:sp>
        <p:nvSpPr>
          <p:cNvPr id="3" name="Subtitle 2"/>
          <p:cNvSpPr>
            <a:spLocks noGrp="1"/>
          </p:cNvSpPr>
          <p:nvPr>
            <p:ph type="subTitle" idx="1"/>
          </p:nvPr>
        </p:nvSpPr>
        <p:spPr/>
        <p:txBody>
          <a:bodyPr/>
          <a:lstStyle/>
          <a:p>
            <a:pPr marL="742950" indent="-742950" algn="l">
              <a:buAutoNum type="arabicPeriod"/>
            </a:pPr>
            <a:r>
              <a:rPr lang="en-US" dirty="0" smtClean="0"/>
              <a:t>How does Chit fund work?</a:t>
            </a:r>
          </a:p>
          <a:p>
            <a:pPr marL="742950" indent="-742950" algn="l">
              <a:buAutoNum type="arabicPeriod"/>
            </a:pPr>
            <a:r>
              <a:rPr lang="en-US" dirty="0" smtClean="0"/>
              <a:t>What is </a:t>
            </a:r>
            <a:r>
              <a:rPr lang="en-US" dirty="0" err="1" smtClean="0"/>
              <a:t>Saradha</a:t>
            </a:r>
            <a:r>
              <a:rPr lang="en-US" dirty="0" smtClean="0"/>
              <a:t> Scam?</a:t>
            </a:r>
            <a:endParaRPr lang="en-US" dirty="0"/>
          </a:p>
        </p:txBody>
      </p:sp>
    </p:spTree>
    <p:extLst>
      <p:ext uri="{BB962C8B-B14F-4D97-AF65-F5344CB8AC3E}">
        <p14:creationId xmlns:p14="http://schemas.microsoft.com/office/powerpoint/2010/main" val="185291718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Monthly contribution x 3 months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802" y="1226270"/>
            <a:ext cx="1705440" cy="17054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7697" y="2421275"/>
            <a:ext cx="2844303" cy="189620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6055" t="99" r="27241" b="27590"/>
          <a:stretch/>
        </p:blipFill>
        <p:spPr>
          <a:xfrm>
            <a:off x="1055803" y="3075340"/>
            <a:ext cx="1705440" cy="1762288"/>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21354" t="6575" r="28164" b="20197"/>
          <a:stretch/>
        </p:blipFill>
        <p:spPr>
          <a:xfrm>
            <a:off x="1055802" y="4981258"/>
            <a:ext cx="1677971" cy="1606462"/>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2624" y="1923854"/>
            <a:ext cx="3425072" cy="3425072"/>
          </a:xfrm>
          <a:prstGeom prst="rect">
            <a:avLst/>
          </a:prstGeom>
        </p:spPr>
      </p:pic>
      <p:sp>
        <p:nvSpPr>
          <p:cNvPr id="10" name="TextBox 7"/>
          <p:cNvSpPr txBox="1"/>
          <p:nvPr/>
        </p:nvSpPr>
        <p:spPr>
          <a:xfrm rot="1523488">
            <a:off x="3105853" y="1653257"/>
            <a:ext cx="1967816" cy="584775"/>
          </a:xfrm>
          <a:prstGeom prst="homePlate">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200" dirty="0" smtClean="0">
                <a:solidFill>
                  <a:schemeClr val="bg1"/>
                </a:solidFill>
                <a:latin typeface="Franklin Gothic Demi Cond" panose="020B0706030402020204" pitchFamily="34" charset="0"/>
              </a:rPr>
              <a:t>10,000</a:t>
            </a:r>
            <a:endParaRPr lang="en-US" sz="3200" dirty="0">
              <a:solidFill>
                <a:schemeClr val="bg1"/>
              </a:solidFill>
              <a:latin typeface="Franklin Gothic Demi Cond" panose="020B0706030402020204" pitchFamily="34" charset="0"/>
            </a:endParaRPr>
          </a:p>
        </p:txBody>
      </p:sp>
      <p:sp>
        <p:nvSpPr>
          <p:cNvPr id="11" name="TextBox 7"/>
          <p:cNvSpPr txBox="1"/>
          <p:nvPr/>
        </p:nvSpPr>
        <p:spPr>
          <a:xfrm>
            <a:off x="3075523" y="3664096"/>
            <a:ext cx="1967816" cy="584775"/>
          </a:xfrm>
          <a:prstGeom prst="homePlate">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200" dirty="0" smtClean="0">
                <a:solidFill>
                  <a:schemeClr val="bg1"/>
                </a:solidFill>
                <a:latin typeface="Franklin Gothic Demi Cond" panose="020B0706030402020204" pitchFamily="34" charset="0"/>
              </a:rPr>
              <a:t>10,000</a:t>
            </a:r>
            <a:endParaRPr lang="en-US" sz="3200" dirty="0">
              <a:solidFill>
                <a:schemeClr val="bg1"/>
              </a:solidFill>
              <a:latin typeface="Franklin Gothic Demi Cond" panose="020B0706030402020204" pitchFamily="34" charset="0"/>
            </a:endParaRPr>
          </a:p>
        </p:txBody>
      </p:sp>
      <p:sp>
        <p:nvSpPr>
          <p:cNvPr id="12" name="TextBox 7"/>
          <p:cNvSpPr txBox="1"/>
          <p:nvPr/>
        </p:nvSpPr>
        <p:spPr>
          <a:xfrm rot="20259373">
            <a:off x="3075523" y="5492101"/>
            <a:ext cx="1967816" cy="584775"/>
          </a:xfrm>
          <a:prstGeom prst="homePlate">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200" dirty="0" smtClean="0">
                <a:solidFill>
                  <a:schemeClr val="bg1"/>
                </a:solidFill>
                <a:latin typeface="Franklin Gothic Demi Cond" panose="020B0706030402020204" pitchFamily="34" charset="0"/>
              </a:rPr>
              <a:t>10,000</a:t>
            </a:r>
            <a:endParaRPr lang="en-US" sz="3200" dirty="0">
              <a:solidFill>
                <a:schemeClr val="bg1"/>
              </a:solidFill>
              <a:latin typeface="Franklin Gothic Demi Cond" panose="020B0706030402020204" pitchFamily="34" charset="0"/>
            </a:endParaRPr>
          </a:p>
        </p:txBody>
      </p:sp>
      <p:sp>
        <p:nvSpPr>
          <p:cNvPr id="13" name="TextBox 7"/>
          <p:cNvSpPr txBox="1"/>
          <p:nvPr/>
        </p:nvSpPr>
        <p:spPr>
          <a:xfrm>
            <a:off x="6438567" y="4847620"/>
            <a:ext cx="2328035" cy="584775"/>
          </a:xfrm>
          <a:prstGeom prst="rect">
            <a:avLst/>
          </a:prstGeom>
          <a:solidFill>
            <a:srgbClr val="0070C0"/>
          </a:solidFill>
          <a:ln w="38100">
            <a:solidFill>
              <a:srgbClr val="FFC000"/>
            </a:solidFill>
            <a:prstDash val="solid"/>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200" dirty="0" smtClean="0">
                <a:solidFill>
                  <a:schemeClr val="bg1"/>
                </a:solidFill>
                <a:latin typeface="Franklin Gothic Demi Cond" panose="020B0706030402020204" pitchFamily="34" charset="0"/>
              </a:rPr>
              <a:t>Total 30,000</a:t>
            </a:r>
          </a:p>
        </p:txBody>
      </p:sp>
      <p:sp>
        <p:nvSpPr>
          <p:cNvPr id="14" name="TextBox 7"/>
          <p:cNvSpPr txBox="1"/>
          <p:nvPr/>
        </p:nvSpPr>
        <p:spPr>
          <a:xfrm rot="20259373">
            <a:off x="8609053" y="4062138"/>
            <a:ext cx="1967816" cy="830997"/>
          </a:xfrm>
          <a:prstGeom prst="homePlate">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dirty="0" smtClean="0">
                <a:solidFill>
                  <a:schemeClr val="bg1"/>
                </a:solidFill>
                <a:latin typeface="Franklin Gothic Demi Cond" panose="020B0706030402020204" pitchFamily="34" charset="0"/>
              </a:rPr>
              <a:t>Commission</a:t>
            </a:r>
          </a:p>
          <a:p>
            <a:pPr algn="ctr"/>
            <a:r>
              <a:rPr lang="en-US" sz="2400" dirty="0" smtClean="0">
                <a:solidFill>
                  <a:schemeClr val="bg1"/>
                </a:solidFill>
                <a:latin typeface="Franklin Gothic Demi Cond" panose="020B0706030402020204" pitchFamily="34" charset="0"/>
              </a:rPr>
              <a:t>1,000</a:t>
            </a:r>
            <a:endParaRPr lang="en-US" sz="2400" dirty="0">
              <a:solidFill>
                <a:schemeClr val="bg1"/>
              </a:solidFill>
              <a:latin typeface="Franklin Gothic Demi Cond" panose="020B0706030402020204" pitchFamily="34" charset="0"/>
            </a:endParaRPr>
          </a:p>
        </p:txBody>
      </p:sp>
      <p:sp>
        <p:nvSpPr>
          <p:cNvPr id="15" name="TextBox 7"/>
          <p:cNvSpPr txBox="1"/>
          <p:nvPr/>
        </p:nvSpPr>
        <p:spPr>
          <a:xfrm>
            <a:off x="6438566" y="5508372"/>
            <a:ext cx="3902638" cy="584775"/>
          </a:xfrm>
          <a:prstGeom prst="rect">
            <a:avLst/>
          </a:prstGeom>
          <a:solidFill>
            <a:srgbClr val="0070C0"/>
          </a:solidFill>
          <a:ln w="38100">
            <a:solidFill>
              <a:srgbClr val="FFC000"/>
            </a:solidFill>
            <a:prstDash val="solid"/>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200" dirty="0" smtClean="0">
                <a:solidFill>
                  <a:schemeClr val="bg1"/>
                </a:solidFill>
                <a:latin typeface="Franklin Gothic Demi Cond" panose="020B0706030402020204" pitchFamily="34" charset="0"/>
              </a:rPr>
              <a:t>Total 29,000 Remain</a:t>
            </a:r>
          </a:p>
        </p:txBody>
      </p:sp>
    </p:spTree>
    <p:extLst>
      <p:ext uri="{BB962C8B-B14F-4D97-AF65-F5344CB8AC3E}">
        <p14:creationId xmlns:p14="http://schemas.microsoft.com/office/powerpoint/2010/main" val="383809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0-#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down)">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Lowest Demand (Bidder) gets loan</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802" y="1226270"/>
            <a:ext cx="1705440" cy="17054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7697" y="2421275"/>
            <a:ext cx="2844303" cy="189620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6055" t="99" r="27241" b="27590"/>
          <a:stretch/>
        </p:blipFill>
        <p:spPr>
          <a:xfrm>
            <a:off x="1055803" y="3075340"/>
            <a:ext cx="1705440" cy="1762288"/>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21354" t="6575" r="28164" b="20197"/>
          <a:stretch/>
        </p:blipFill>
        <p:spPr>
          <a:xfrm>
            <a:off x="1055802" y="4981258"/>
            <a:ext cx="1677971" cy="1606462"/>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2624" y="1923854"/>
            <a:ext cx="3425072" cy="3425072"/>
          </a:xfrm>
          <a:prstGeom prst="rect">
            <a:avLst/>
          </a:prstGeom>
        </p:spPr>
      </p:pic>
      <p:sp>
        <p:nvSpPr>
          <p:cNvPr id="10" name="TextBox 7"/>
          <p:cNvSpPr txBox="1"/>
          <p:nvPr/>
        </p:nvSpPr>
        <p:spPr>
          <a:xfrm rot="1523488">
            <a:off x="3105853" y="1364828"/>
            <a:ext cx="1967816" cy="1161633"/>
          </a:xfrm>
          <a:prstGeom prst="leftArrow">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200" dirty="0" smtClean="0">
                <a:solidFill>
                  <a:schemeClr val="bg1"/>
                </a:solidFill>
                <a:latin typeface="Franklin Gothic Demi Cond" panose="020B0706030402020204" pitchFamily="34" charset="0"/>
              </a:rPr>
              <a:t>29,000</a:t>
            </a:r>
            <a:endParaRPr lang="en-US" sz="3200" dirty="0">
              <a:solidFill>
                <a:schemeClr val="bg1"/>
              </a:solidFill>
              <a:latin typeface="Franklin Gothic Demi Cond" panose="020B0706030402020204" pitchFamily="34" charset="0"/>
            </a:endParaRPr>
          </a:p>
        </p:txBody>
      </p:sp>
      <p:sp>
        <p:nvSpPr>
          <p:cNvPr id="11" name="TextBox 7"/>
          <p:cNvSpPr txBox="1"/>
          <p:nvPr/>
        </p:nvSpPr>
        <p:spPr>
          <a:xfrm>
            <a:off x="3075523" y="3664096"/>
            <a:ext cx="1967816" cy="1161633"/>
          </a:xfrm>
          <a:prstGeom prst="leftArrow">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200" dirty="0" smtClean="0">
                <a:solidFill>
                  <a:schemeClr val="bg1"/>
                </a:solidFill>
                <a:latin typeface="Franklin Gothic Demi Cond" panose="020B0706030402020204" pitchFamily="34" charset="0"/>
              </a:rPr>
              <a:t>28,000</a:t>
            </a:r>
            <a:endParaRPr lang="en-US" sz="3200" dirty="0">
              <a:solidFill>
                <a:schemeClr val="bg1"/>
              </a:solidFill>
              <a:latin typeface="Franklin Gothic Demi Cond" panose="020B0706030402020204" pitchFamily="34" charset="0"/>
            </a:endParaRPr>
          </a:p>
        </p:txBody>
      </p:sp>
      <p:sp>
        <p:nvSpPr>
          <p:cNvPr id="12" name="TextBox 7"/>
          <p:cNvSpPr txBox="1"/>
          <p:nvPr/>
        </p:nvSpPr>
        <p:spPr>
          <a:xfrm rot="20259373">
            <a:off x="3075523" y="5203672"/>
            <a:ext cx="1967816" cy="1161633"/>
          </a:xfrm>
          <a:prstGeom prst="leftArrow">
            <a:avLst/>
          </a:prstGeom>
          <a:solidFill>
            <a:srgbClr val="00B050"/>
          </a:solidFill>
          <a:ln w="19050">
            <a:solidFill>
              <a:srgbClr val="92D05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200" dirty="0" smtClean="0">
                <a:solidFill>
                  <a:schemeClr val="bg1"/>
                </a:solidFill>
                <a:latin typeface="Franklin Gothic Demi Cond" panose="020B0706030402020204" pitchFamily="34" charset="0"/>
              </a:rPr>
              <a:t>25,000</a:t>
            </a:r>
            <a:endParaRPr lang="en-US" sz="3200" dirty="0">
              <a:solidFill>
                <a:schemeClr val="bg1"/>
              </a:solidFill>
              <a:latin typeface="Franklin Gothic Demi Cond" panose="020B0706030402020204" pitchFamily="34" charset="0"/>
            </a:endParaRPr>
          </a:p>
        </p:txBody>
      </p:sp>
      <p:sp>
        <p:nvSpPr>
          <p:cNvPr id="15" name="TextBox 7"/>
          <p:cNvSpPr txBox="1"/>
          <p:nvPr/>
        </p:nvSpPr>
        <p:spPr>
          <a:xfrm>
            <a:off x="6438567" y="4847620"/>
            <a:ext cx="2328035" cy="584775"/>
          </a:xfrm>
          <a:prstGeom prst="rect">
            <a:avLst/>
          </a:prstGeom>
          <a:solidFill>
            <a:srgbClr val="0070C0"/>
          </a:solidFill>
          <a:ln w="38100">
            <a:solidFill>
              <a:srgbClr val="FFC000"/>
            </a:solidFill>
            <a:prstDash val="solid"/>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200" dirty="0" smtClean="0">
                <a:solidFill>
                  <a:schemeClr val="bg1"/>
                </a:solidFill>
                <a:latin typeface="Franklin Gothic Demi Cond" panose="020B0706030402020204" pitchFamily="34" charset="0"/>
              </a:rPr>
              <a:t>Total 29,000</a:t>
            </a:r>
          </a:p>
        </p:txBody>
      </p:sp>
    </p:spTree>
    <p:extLst>
      <p:ext uri="{BB962C8B-B14F-4D97-AF65-F5344CB8AC3E}">
        <p14:creationId xmlns:p14="http://schemas.microsoft.com/office/powerpoint/2010/main" val="78328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Lowest Demand (Bidder) gets loan</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802" y="1226270"/>
            <a:ext cx="1705440" cy="17054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7697" y="2421275"/>
            <a:ext cx="2844303" cy="189620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6055" t="99" r="27241" b="27590"/>
          <a:stretch/>
        </p:blipFill>
        <p:spPr>
          <a:xfrm>
            <a:off x="1055803" y="3075340"/>
            <a:ext cx="1705440" cy="1762288"/>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21354" t="6575" r="28164" b="20197"/>
          <a:stretch/>
        </p:blipFill>
        <p:spPr>
          <a:xfrm>
            <a:off x="1055802" y="4981258"/>
            <a:ext cx="1677971" cy="1606462"/>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2624" y="1923854"/>
            <a:ext cx="3425072" cy="3425072"/>
          </a:xfrm>
          <a:prstGeom prst="rect">
            <a:avLst/>
          </a:prstGeom>
        </p:spPr>
      </p:pic>
      <p:sp>
        <p:nvSpPr>
          <p:cNvPr id="12" name="TextBox 7"/>
          <p:cNvSpPr txBox="1"/>
          <p:nvPr/>
        </p:nvSpPr>
        <p:spPr>
          <a:xfrm rot="20259373">
            <a:off x="3036773" y="5007465"/>
            <a:ext cx="3000042" cy="1161633"/>
          </a:xfrm>
          <a:prstGeom prst="leftArrow">
            <a:avLst/>
          </a:prstGeom>
          <a:solidFill>
            <a:srgbClr val="00B050"/>
          </a:solidFill>
          <a:ln w="19050">
            <a:solidFill>
              <a:srgbClr val="00B05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200" dirty="0" smtClean="0">
                <a:solidFill>
                  <a:schemeClr val="bg1"/>
                </a:solidFill>
                <a:latin typeface="Franklin Gothic Demi Cond" panose="020B0706030402020204" pitchFamily="34" charset="0"/>
              </a:rPr>
              <a:t>25,000</a:t>
            </a:r>
            <a:endParaRPr lang="en-US" sz="3200" dirty="0">
              <a:solidFill>
                <a:schemeClr val="bg1"/>
              </a:solidFill>
              <a:latin typeface="Franklin Gothic Demi Cond" panose="020B0706030402020204" pitchFamily="34" charset="0"/>
            </a:endParaRPr>
          </a:p>
        </p:txBody>
      </p:sp>
      <p:sp>
        <p:nvSpPr>
          <p:cNvPr id="13" name="TextBox 7"/>
          <p:cNvSpPr txBox="1"/>
          <p:nvPr/>
        </p:nvSpPr>
        <p:spPr>
          <a:xfrm>
            <a:off x="6438567" y="4847620"/>
            <a:ext cx="2328035" cy="584775"/>
          </a:xfrm>
          <a:prstGeom prst="rect">
            <a:avLst/>
          </a:prstGeom>
          <a:solidFill>
            <a:srgbClr val="0070C0"/>
          </a:solidFill>
          <a:ln w="38100">
            <a:solidFill>
              <a:srgbClr val="FFC000"/>
            </a:solidFill>
            <a:prstDash val="solid"/>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200" dirty="0" smtClean="0">
                <a:solidFill>
                  <a:schemeClr val="bg1"/>
                </a:solidFill>
                <a:latin typeface="Franklin Gothic Demi Cond" panose="020B0706030402020204" pitchFamily="34" charset="0"/>
              </a:rPr>
              <a:t>Total 29,000</a:t>
            </a:r>
          </a:p>
        </p:txBody>
      </p:sp>
      <p:sp>
        <p:nvSpPr>
          <p:cNvPr id="15" name="TextBox 7"/>
          <p:cNvSpPr txBox="1"/>
          <p:nvPr/>
        </p:nvSpPr>
        <p:spPr>
          <a:xfrm>
            <a:off x="6438566" y="5582911"/>
            <a:ext cx="5052708" cy="1077218"/>
          </a:xfrm>
          <a:prstGeom prst="rect">
            <a:avLst/>
          </a:prstGeom>
          <a:solidFill>
            <a:srgbClr val="0070C0"/>
          </a:solidFill>
          <a:ln w="38100">
            <a:solidFill>
              <a:srgbClr val="FFC000"/>
            </a:solidFill>
            <a:prstDash val="solid"/>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200" dirty="0" smtClean="0">
                <a:solidFill>
                  <a:schemeClr val="bg1"/>
                </a:solidFill>
                <a:latin typeface="Franklin Gothic Demi Cond" panose="020B0706030402020204" pitchFamily="34" charset="0"/>
              </a:rPr>
              <a:t>Rs.4000: equally distribute among members</a:t>
            </a:r>
          </a:p>
        </p:txBody>
      </p:sp>
    </p:spTree>
    <p:extLst>
      <p:ext uri="{BB962C8B-B14F-4D97-AF65-F5344CB8AC3E}">
        <p14:creationId xmlns:p14="http://schemas.microsoft.com/office/powerpoint/2010/main" val="332342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rotWithShape="1">
          <a:blip r:embed="rId2">
            <a:extLst>
              <a:ext uri="{28A0092B-C50C-407E-A947-70E740481C1C}">
                <a14:useLocalDpi xmlns:a14="http://schemas.microsoft.com/office/drawing/2010/main" val="0"/>
              </a:ext>
            </a:extLst>
          </a:blip>
          <a:stretch/>
        </p:blipFill>
        <p:spPr>
          <a:xfrm>
            <a:off x="8886825" y="2940177"/>
            <a:ext cx="3054350" cy="2015871"/>
          </a:xfrm>
          <a:prstGeom prst="rect">
            <a:avLst/>
          </a:prstGeom>
        </p:spPr>
      </p:pic>
      <p:sp>
        <p:nvSpPr>
          <p:cNvPr id="4" name="Content Placeholder 3"/>
          <p:cNvSpPr>
            <a:spLocks noGrp="1"/>
          </p:cNvSpPr>
          <p:nvPr>
            <p:ph idx="1"/>
          </p:nvPr>
        </p:nvSpPr>
        <p:spPr/>
        <p:txBody>
          <a:bodyPr>
            <a:normAutofit/>
          </a:bodyPr>
          <a:lstStyle/>
          <a:p>
            <a:r>
              <a:rPr lang="en-US" dirty="0" smtClean="0"/>
              <a:t>Game: give 10,000 x 3 months</a:t>
            </a:r>
          </a:p>
          <a:p>
            <a:r>
              <a:rPr lang="en-US" dirty="0" smtClean="0"/>
              <a:t>Month#1: 10,000</a:t>
            </a:r>
          </a:p>
          <a:p>
            <a:r>
              <a:rPr lang="en-US" dirty="0" smtClean="0"/>
              <a:t>Month#2: </a:t>
            </a:r>
            <a:r>
              <a:rPr lang="en-US" dirty="0"/>
              <a:t>10,000</a:t>
            </a:r>
          </a:p>
          <a:p>
            <a:r>
              <a:rPr lang="en-US" dirty="0" smtClean="0"/>
              <a:t>Month#3: 10,000</a:t>
            </a:r>
          </a:p>
          <a:p>
            <a:r>
              <a:rPr lang="en-US" dirty="0" smtClean="0">
                <a:solidFill>
                  <a:srgbClr val="FFC000"/>
                </a:solidFill>
              </a:rPr>
              <a:t>Total returned</a:t>
            </a:r>
            <a:r>
              <a:rPr lang="en-US" dirty="0" smtClean="0"/>
              <a:t>= Rs.30,000</a:t>
            </a:r>
          </a:p>
          <a:p>
            <a:r>
              <a:rPr lang="en-US" dirty="0" smtClean="0"/>
              <a:t>Loan = Principal + Interest paid</a:t>
            </a:r>
          </a:p>
          <a:p>
            <a:r>
              <a:rPr lang="en-US" dirty="0"/>
              <a:t>Loan = </a:t>
            </a:r>
            <a:r>
              <a:rPr lang="en-US" dirty="0" smtClean="0"/>
              <a:t>25,000+ 5,000 = 30,000</a:t>
            </a:r>
            <a:endParaRPr lang="en-US" dirty="0"/>
          </a:p>
          <a:p>
            <a:endParaRPr lang="en-US" dirty="0" smtClean="0"/>
          </a:p>
        </p:txBody>
      </p:sp>
      <p:sp>
        <p:nvSpPr>
          <p:cNvPr id="3" name="Title 2"/>
          <p:cNvSpPr>
            <a:spLocks noGrp="1"/>
          </p:cNvSpPr>
          <p:nvPr>
            <p:ph type="title"/>
          </p:nvPr>
        </p:nvSpPr>
        <p:spPr/>
        <p:txBody>
          <a:bodyPr/>
          <a:lstStyle/>
          <a:p>
            <a:r>
              <a:rPr lang="en-US" dirty="0" smtClean="0"/>
              <a:t>Month 1</a:t>
            </a:r>
            <a:br>
              <a:rPr lang="en-US" dirty="0" smtClean="0"/>
            </a:br>
            <a:r>
              <a:rPr lang="en-US" dirty="0" smtClean="0"/>
              <a:t>Alok Borrowed</a:t>
            </a:r>
            <a:br>
              <a:rPr lang="en-US" dirty="0" smtClean="0"/>
            </a:br>
            <a:r>
              <a:rPr lang="en-US" dirty="0" smtClean="0"/>
              <a:t>Rs.25,000</a:t>
            </a:r>
            <a:endParaRPr lang="en-US" dirty="0"/>
          </a:p>
        </p:txBody>
      </p:sp>
      <p:sp>
        <p:nvSpPr>
          <p:cNvPr id="5" name="Text Placeholder 4"/>
          <p:cNvSpPr>
            <a:spLocks noGrp="1"/>
          </p:cNvSpPr>
          <p:nvPr>
            <p:ph type="body" sz="quarter" idx="13"/>
          </p:nvPr>
        </p:nvSpPr>
        <p:spPr/>
        <p:txBody>
          <a:bodyPr/>
          <a:lstStyle/>
          <a:p>
            <a:r>
              <a:rPr lang="en-US" dirty="0" smtClean="0"/>
              <a:t>Chit Fund</a:t>
            </a:r>
            <a:endParaRPr lang="en-US" dirty="0"/>
          </a:p>
        </p:txBody>
      </p:sp>
    </p:spTree>
    <p:extLst>
      <p:ext uri="{BB962C8B-B14F-4D97-AF65-F5344CB8AC3E}">
        <p14:creationId xmlns:p14="http://schemas.microsoft.com/office/powerpoint/2010/main" val="40996936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Chit fund = Contract </a:t>
            </a:r>
            <a:r>
              <a:rPr lang="en-US" dirty="0"/>
              <a:t>(SC order)</a:t>
            </a:r>
            <a:endParaRPr lang="en-US" dirty="0" smtClean="0"/>
          </a:p>
          <a:p>
            <a:r>
              <a:rPr lang="en-US" dirty="0" smtClean="0"/>
              <a:t>Contract = Concurrent list</a:t>
            </a:r>
          </a:p>
          <a:p>
            <a:r>
              <a:rPr lang="en-US" dirty="0" smtClean="0"/>
              <a:t>Both union and state can enact laws.</a:t>
            </a:r>
          </a:p>
          <a:p>
            <a:r>
              <a:rPr lang="en-US" dirty="0" smtClean="0"/>
              <a:t>UNION: </a:t>
            </a:r>
            <a:r>
              <a:rPr lang="en-US" dirty="0" smtClean="0">
                <a:solidFill>
                  <a:srgbClr val="FFC000"/>
                </a:solidFill>
              </a:rPr>
              <a:t>Prize </a:t>
            </a:r>
            <a:r>
              <a:rPr lang="en-US" dirty="0">
                <a:solidFill>
                  <a:srgbClr val="FFC000"/>
                </a:solidFill>
              </a:rPr>
              <a:t>Chits </a:t>
            </a:r>
            <a:r>
              <a:rPr lang="en-US" dirty="0" smtClean="0">
                <a:solidFill>
                  <a:srgbClr val="FFC000"/>
                </a:solidFill>
              </a:rPr>
              <a:t>and Money </a:t>
            </a:r>
            <a:r>
              <a:rPr lang="en-US" dirty="0">
                <a:solidFill>
                  <a:srgbClr val="FFC000"/>
                </a:solidFill>
              </a:rPr>
              <a:t>Circulation </a:t>
            </a:r>
            <a:r>
              <a:rPr lang="en-US" dirty="0" smtClean="0">
                <a:solidFill>
                  <a:srgbClr val="FFC000"/>
                </a:solidFill>
              </a:rPr>
              <a:t>Schemes 1978</a:t>
            </a:r>
          </a:p>
          <a:p>
            <a:r>
              <a:rPr lang="en-US" dirty="0" smtClean="0"/>
              <a:t>States: empowered under</a:t>
            </a:r>
            <a:r>
              <a:rPr lang="en-US" dirty="0" smtClean="0">
                <a:solidFill>
                  <a:srgbClr val="FFC000"/>
                </a:solidFill>
              </a:rPr>
              <a:t> Chit Funds Act 1982</a:t>
            </a:r>
          </a:p>
          <a:p>
            <a:r>
              <a:rPr lang="en-US" dirty="0" smtClean="0"/>
              <a:t>States: Kerala, TN, Andhra, </a:t>
            </a:r>
            <a:r>
              <a:rPr lang="en-US" dirty="0" err="1" smtClean="0"/>
              <a:t>W.Bengal</a:t>
            </a:r>
            <a:r>
              <a:rPr lang="en-US" dirty="0" smtClean="0"/>
              <a:t> </a:t>
            </a:r>
          </a:p>
        </p:txBody>
      </p:sp>
      <p:sp>
        <p:nvSpPr>
          <p:cNvPr id="4" name="Title 3"/>
          <p:cNvSpPr>
            <a:spLocks noGrp="1"/>
          </p:cNvSpPr>
          <p:nvPr>
            <p:ph type="title"/>
          </p:nvPr>
        </p:nvSpPr>
        <p:spPr/>
        <p:txBody>
          <a:bodyPr/>
          <a:lstStyle/>
          <a:p>
            <a:r>
              <a:rPr lang="en-US" dirty="0" smtClean="0"/>
              <a:t>Jurisdiction?</a:t>
            </a:r>
            <a:endParaRPr lang="en-US" dirty="0"/>
          </a:p>
        </p:txBody>
      </p:sp>
      <p:sp>
        <p:nvSpPr>
          <p:cNvPr id="5" name="Text Placeholder 4"/>
          <p:cNvSpPr>
            <a:spLocks noGrp="1"/>
          </p:cNvSpPr>
          <p:nvPr>
            <p:ph type="body" sz="quarter" idx="13"/>
          </p:nvPr>
        </p:nvSpPr>
        <p:spPr/>
        <p:txBody>
          <a:bodyPr/>
          <a:lstStyle/>
          <a:p>
            <a:r>
              <a:rPr lang="en-US" dirty="0" smtClean="0"/>
              <a:t>Chit fund</a:t>
            </a:r>
            <a:endParaRPr lang="en-US" dirty="0"/>
          </a:p>
        </p:txBody>
      </p:sp>
    </p:spTree>
    <p:extLst>
      <p:ext uri="{BB962C8B-B14F-4D97-AF65-F5344CB8AC3E}">
        <p14:creationId xmlns:p14="http://schemas.microsoft.com/office/powerpoint/2010/main" val="312225192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m.rediff.com/money/2013/nov/13sudiptasen.jpg"/>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tretch>
            <a:fillRect/>
          </a:stretch>
        </p:blipFill>
        <p:spPr bwMode="auto">
          <a:xfrm>
            <a:off x="9137650" y="2995613"/>
            <a:ext cx="25527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a:bodyPr>
          <a:lstStyle/>
          <a:p>
            <a:r>
              <a:rPr lang="en-US" dirty="0" err="1"/>
              <a:t>Sarada</a:t>
            </a:r>
            <a:r>
              <a:rPr lang="en-US" dirty="0"/>
              <a:t> Devi: Wife </a:t>
            </a:r>
            <a:r>
              <a:rPr lang="en-US" dirty="0" err="1"/>
              <a:t>Ramkrishan</a:t>
            </a:r>
            <a:r>
              <a:rPr lang="en-US" dirty="0"/>
              <a:t> </a:t>
            </a:r>
            <a:r>
              <a:rPr lang="en-US" dirty="0" err="1"/>
              <a:t>Paramhan</a:t>
            </a:r>
            <a:endParaRPr lang="en-US" dirty="0"/>
          </a:p>
          <a:p>
            <a:r>
              <a:rPr lang="en-US" dirty="0" smtClean="0"/>
              <a:t>CMD </a:t>
            </a:r>
            <a:r>
              <a:rPr lang="en-US" dirty="0" err="1"/>
              <a:t>Sudipta</a:t>
            </a:r>
            <a:r>
              <a:rPr lang="en-US" dirty="0"/>
              <a:t> </a:t>
            </a:r>
            <a:r>
              <a:rPr lang="en-US" dirty="0" smtClean="0"/>
              <a:t>Sen (2006)</a:t>
            </a:r>
            <a:endParaRPr lang="en-US" dirty="0"/>
          </a:p>
          <a:p>
            <a:r>
              <a:rPr lang="en-US" dirty="0" err="1" smtClean="0"/>
              <a:t>Saradha</a:t>
            </a:r>
            <a:r>
              <a:rPr lang="en-US" dirty="0" smtClean="0"/>
              <a:t> group: 280 companies</a:t>
            </a:r>
          </a:p>
          <a:p>
            <a:r>
              <a:rPr lang="en-US" dirty="0" smtClean="0"/>
              <a:t>Each running separate scheme</a:t>
            </a:r>
            <a:endParaRPr lang="gu-IN" dirty="0" smtClean="0"/>
          </a:p>
          <a:p>
            <a:r>
              <a:rPr lang="en-US" dirty="0" smtClean="0"/>
              <a:t>None registered as “Chit fund”</a:t>
            </a:r>
          </a:p>
          <a:p>
            <a:r>
              <a:rPr lang="en-US" dirty="0" smtClean="0"/>
              <a:t>Over 3 lakh agents employed.</a:t>
            </a:r>
          </a:p>
        </p:txBody>
      </p:sp>
      <p:sp>
        <p:nvSpPr>
          <p:cNvPr id="4" name="Title 3"/>
          <p:cNvSpPr>
            <a:spLocks noGrp="1"/>
          </p:cNvSpPr>
          <p:nvPr>
            <p:ph type="title"/>
          </p:nvPr>
        </p:nvSpPr>
        <p:spPr/>
        <p:txBody>
          <a:bodyPr/>
          <a:lstStyle/>
          <a:p>
            <a:r>
              <a:rPr lang="en-US" dirty="0" err="1" smtClean="0"/>
              <a:t>Saradha</a:t>
            </a:r>
            <a:r>
              <a:rPr lang="en-US" dirty="0" smtClean="0"/>
              <a:t/>
            </a:r>
            <a:br>
              <a:rPr lang="en-US" dirty="0" smtClean="0"/>
            </a:br>
            <a:r>
              <a:rPr lang="en-US" dirty="0" smtClean="0"/>
              <a:t>Scam</a:t>
            </a:r>
            <a:endParaRPr lang="en-US" dirty="0"/>
          </a:p>
        </p:txBody>
      </p:sp>
      <p:sp>
        <p:nvSpPr>
          <p:cNvPr id="5" name="Text Placeholder 4"/>
          <p:cNvSpPr>
            <a:spLocks noGrp="1"/>
          </p:cNvSpPr>
          <p:nvPr>
            <p:ph type="body" sz="quarter" idx="13"/>
          </p:nvPr>
        </p:nvSpPr>
        <p:spPr/>
        <p:txBody>
          <a:bodyPr/>
          <a:lstStyle/>
          <a:p>
            <a:r>
              <a:rPr lang="en-US" dirty="0" smtClean="0"/>
              <a:t>Chit Fund</a:t>
            </a:r>
            <a:endParaRPr lang="en-US" dirty="0"/>
          </a:p>
        </p:txBody>
      </p:sp>
    </p:spTree>
    <p:extLst>
      <p:ext uri="{BB962C8B-B14F-4D97-AF65-F5344CB8AC3E}">
        <p14:creationId xmlns:p14="http://schemas.microsoft.com/office/powerpoint/2010/main" val="93235603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im.rediff.com/money/2013/nov/13sudiptasen.jpg"/>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tretch>
            <a:fillRect/>
          </a:stretch>
        </p:blipFill>
        <p:spPr bwMode="auto">
          <a:xfrm>
            <a:off x="9137650" y="2995613"/>
            <a:ext cx="25527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a:bodyPr>
          <a:lstStyle/>
          <a:p>
            <a:r>
              <a:rPr lang="en-US" dirty="0"/>
              <a:t>Contribute even Rs.100/-</a:t>
            </a:r>
          </a:p>
          <a:p>
            <a:r>
              <a:rPr lang="en-US" dirty="0" smtClean="0"/>
              <a:t>15-50</a:t>
            </a:r>
            <a:r>
              <a:rPr lang="en-US" dirty="0"/>
              <a:t>% return offered </a:t>
            </a:r>
          </a:p>
          <a:p>
            <a:r>
              <a:rPr lang="en-US" dirty="0" smtClean="0"/>
              <a:t>Free </a:t>
            </a:r>
            <a:r>
              <a:rPr lang="en-US" dirty="0"/>
              <a:t>bicycles, TV, </a:t>
            </a:r>
            <a:r>
              <a:rPr lang="en-US" dirty="0" smtClean="0"/>
              <a:t>fridges, paid-</a:t>
            </a:r>
            <a:r>
              <a:rPr lang="en-US" dirty="0" err="1" smtClean="0"/>
              <a:t>vacaction</a:t>
            </a:r>
            <a:r>
              <a:rPr lang="en-US" dirty="0" err="1"/>
              <a:t>s</a:t>
            </a:r>
            <a:endParaRPr lang="en-US" dirty="0"/>
          </a:p>
          <a:p>
            <a:r>
              <a:rPr lang="en-US" dirty="0"/>
              <a:t>Roped in TMC leaders, </a:t>
            </a:r>
            <a:r>
              <a:rPr lang="en-US" dirty="0" smtClean="0"/>
              <a:t>Celebrities</a:t>
            </a:r>
          </a:p>
          <a:p>
            <a:r>
              <a:rPr lang="en-US" dirty="0"/>
              <a:t>2008-09 Subprime crisis, </a:t>
            </a:r>
            <a:r>
              <a:rPr lang="en-US" dirty="0" err="1"/>
              <a:t>sharemarket</a:t>
            </a:r>
            <a:r>
              <a:rPr lang="en-US" dirty="0"/>
              <a:t> down, investors fooled</a:t>
            </a:r>
          </a:p>
          <a:p>
            <a:r>
              <a:rPr lang="en-US" dirty="0" smtClean="0"/>
              <a:t>Rs.4000 </a:t>
            </a:r>
            <a:r>
              <a:rPr lang="en-US" dirty="0"/>
              <a:t>crores collected</a:t>
            </a:r>
          </a:p>
          <a:p>
            <a:endParaRPr lang="en-US" dirty="0"/>
          </a:p>
          <a:p>
            <a:endParaRPr lang="en-US" dirty="0"/>
          </a:p>
        </p:txBody>
      </p:sp>
      <p:sp>
        <p:nvSpPr>
          <p:cNvPr id="4" name="Title 3"/>
          <p:cNvSpPr>
            <a:spLocks noGrp="1"/>
          </p:cNvSpPr>
          <p:nvPr>
            <p:ph type="title"/>
          </p:nvPr>
        </p:nvSpPr>
        <p:spPr/>
        <p:txBody>
          <a:bodyPr/>
          <a:lstStyle/>
          <a:p>
            <a:r>
              <a:rPr lang="en-US" dirty="0" err="1"/>
              <a:t>Saradha</a:t>
            </a:r>
            <a:r>
              <a:rPr lang="en-US" dirty="0"/>
              <a:t/>
            </a:r>
            <a:br>
              <a:rPr lang="en-US" dirty="0"/>
            </a:br>
            <a:r>
              <a:rPr lang="en-US" dirty="0" smtClean="0"/>
              <a:t>Scam</a:t>
            </a:r>
            <a:endParaRPr lang="en-US" dirty="0"/>
          </a:p>
        </p:txBody>
      </p:sp>
      <p:sp>
        <p:nvSpPr>
          <p:cNvPr id="5" name="Text Placeholder 4"/>
          <p:cNvSpPr>
            <a:spLocks noGrp="1"/>
          </p:cNvSpPr>
          <p:nvPr>
            <p:ph type="body" sz="quarter" idx="13"/>
          </p:nvPr>
        </p:nvSpPr>
        <p:spPr/>
        <p:txBody>
          <a:bodyPr/>
          <a:lstStyle/>
          <a:p>
            <a:r>
              <a:rPr lang="en-US" dirty="0" smtClean="0"/>
              <a:t>Chit Fund</a:t>
            </a:r>
            <a:endParaRPr lang="en-US" dirty="0"/>
          </a:p>
        </p:txBody>
      </p:sp>
    </p:spTree>
    <p:extLst>
      <p:ext uri="{BB962C8B-B14F-4D97-AF65-F5344CB8AC3E}">
        <p14:creationId xmlns:p14="http://schemas.microsoft.com/office/powerpoint/2010/main" val="260539561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im.rediff.com/money/2013/nov/13sudiptasen.jpg"/>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tretch>
            <a:fillRect/>
          </a:stretch>
        </p:blipFill>
        <p:spPr bwMode="auto">
          <a:xfrm>
            <a:off x="9137650" y="2995613"/>
            <a:ext cx="25527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lnSpcReduction="10000"/>
          </a:bodyPr>
          <a:lstStyle/>
          <a:p>
            <a:r>
              <a:rPr lang="en-US" dirty="0" smtClean="0"/>
              <a:t>Schemes labeled as “Chit funds” but Money siphoned off given to Hotels, travel, media, real-estate companies</a:t>
            </a:r>
          </a:p>
          <a:p>
            <a:r>
              <a:rPr lang="en-US" dirty="0" smtClean="0"/>
              <a:t>=Collective investment Scheme (CIS)</a:t>
            </a:r>
          </a:p>
          <a:p>
            <a:r>
              <a:rPr lang="en-US" dirty="0" smtClean="0"/>
              <a:t>If &gt;50 people =&gt; SEBI permission required. [After 2014 ordinance, all types of CIS included]</a:t>
            </a:r>
          </a:p>
          <a:p>
            <a:r>
              <a:rPr lang="en-US" dirty="0" smtClean="0"/>
              <a:t>Overlapping jurisdiction = dodged SEBI bullet.</a:t>
            </a:r>
          </a:p>
        </p:txBody>
      </p:sp>
      <p:sp>
        <p:nvSpPr>
          <p:cNvPr id="4" name="Title 3"/>
          <p:cNvSpPr>
            <a:spLocks noGrp="1"/>
          </p:cNvSpPr>
          <p:nvPr>
            <p:ph type="title"/>
          </p:nvPr>
        </p:nvSpPr>
        <p:spPr/>
        <p:txBody>
          <a:bodyPr/>
          <a:lstStyle/>
          <a:p>
            <a:r>
              <a:rPr lang="en-US" dirty="0" err="1" smtClean="0"/>
              <a:t>Saradha</a:t>
            </a:r>
            <a:r>
              <a:rPr lang="en-US" dirty="0"/>
              <a:t/>
            </a:r>
            <a:br>
              <a:rPr lang="en-US" dirty="0"/>
            </a:br>
            <a:r>
              <a:rPr lang="en-US" dirty="0" smtClean="0"/>
              <a:t>Scam</a:t>
            </a:r>
            <a:endParaRPr lang="en-US" dirty="0"/>
          </a:p>
        </p:txBody>
      </p:sp>
      <p:sp>
        <p:nvSpPr>
          <p:cNvPr id="5" name="Text Placeholder 4"/>
          <p:cNvSpPr>
            <a:spLocks noGrp="1"/>
          </p:cNvSpPr>
          <p:nvPr>
            <p:ph type="body" sz="quarter" idx="13"/>
          </p:nvPr>
        </p:nvSpPr>
        <p:spPr/>
        <p:txBody>
          <a:bodyPr/>
          <a:lstStyle/>
          <a:p>
            <a:r>
              <a:rPr lang="en-US" dirty="0" smtClean="0"/>
              <a:t>Chit Fund</a:t>
            </a:r>
            <a:endParaRPr lang="en-US" dirty="0"/>
          </a:p>
        </p:txBody>
      </p:sp>
    </p:spTree>
    <p:extLst>
      <p:ext uri="{BB962C8B-B14F-4D97-AF65-F5344CB8AC3E}">
        <p14:creationId xmlns:p14="http://schemas.microsoft.com/office/powerpoint/2010/main" val="18357481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5620" y="50904"/>
            <a:ext cx="3823396" cy="286754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843" y="2918451"/>
            <a:ext cx="2724331" cy="340890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835" y="520967"/>
            <a:ext cx="4000500" cy="2714625"/>
          </a:xfrm>
          <a:prstGeom prst="rect">
            <a:avLst/>
          </a:prstGeom>
        </p:spPr>
      </p:pic>
      <p:sp>
        <p:nvSpPr>
          <p:cNvPr id="5" name="TextBox 4"/>
          <p:cNvSpPr txBox="1"/>
          <p:nvPr/>
        </p:nvSpPr>
        <p:spPr>
          <a:xfrm>
            <a:off x="4325647" y="594348"/>
            <a:ext cx="3675888" cy="1283910"/>
          </a:xfrm>
          <a:prstGeom prst="rightArrow">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ysClr val="windowText" lastClr="000000"/>
                </a:solidFill>
                <a:latin typeface="Franklin Gothic Heavy" panose="020B0903020102020204" pitchFamily="34" charset="0"/>
              </a:rPr>
              <a:t>Shares</a:t>
            </a:r>
            <a:endParaRPr lang="en-US" sz="3600" dirty="0">
              <a:solidFill>
                <a:sysClr val="windowText" lastClr="000000"/>
              </a:solidFill>
              <a:latin typeface="Franklin Gothic Heavy" panose="020B0903020102020204" pitchFamily="34" charset="0"/>
            </a:endParaRPr>
          </a:p>
        </p:txBody>
      </p:sp>
      <p:sp>
        <p:nvSpPr>
          <p:cNvPr id="7" name="TextBox 6"/>
          <p:cNvSpPr txBox="1"/>
          <p:nvPr/>
        </p:nvSpPr>
        <p:spPr>
          <a:xfrm rot="19758780">
            <a:off x="6467856" y="2292783"/>
            <a:ext cx="3675888" cy="2200989"/>
          </a:xfrm>
          <a:prstGeom prst="leftArrow">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6600" dirty="0">
                <a:solidFill>
                  <a:schemeClr val="bg1"/>
                </a:solidFill>
                <a:latin typeface="Franklin Gothic Heavy" panose="020B0903020102020204" pitchFamily="34" charset="0"/>
              </a:rPr>
              <a:t>A</a:t>
            </a:r>
            <a:r>
              <a:rPr lang="en-US" sz="6600" dirty="0" smtClean="0">
                <a:solidFill>
                  <a:schemeClr val="bg1"/>
                </a:solidFill>
                <a:latin typeface="Franklin Gothic Heavy" panose="020B0903020102020204" pitchFamily="34" charset="0"/>
              </a:rPr>
              <a:t>DR</a:t>
            </a:r>
            <a:endParaRPr lang="en-US" sz="6600" dirty="0">
              <a:solidFill>
                <a:schemeClr val="bg1"/>
              </a:solidFill>
              <a:latin typeface="Franklin Gothic Heavy" panose="020B0903020102020204" pitchFamily="34" charset="0"/>
            </a:endParaRPr>
          </a:p>
        </p:txBody>
      </p:sp>
      <p:sp>
        <p:nvSpPr>
          <p:cNvPr id="8" name="TextBox 7"/>
          <p:cNvSpPr txBox="1"/>
          <p:nvPr/>
        </p:nvSpPr>
        <p:spPr>
          <a:xfrm rot="2111085">
            <a:off x="1815493" y="3655693"/>
            <a:ext cx="2750859" cy="1323439"/>
          </a:xfrm>
          <a:prstGeom prst="homePlate">
            <a:avLst/>
          </a:prstGeom>
          <a:solidFill>
            <a:srgbClr val="00B05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4000" dirty="0" smtClean="0">
                <a:solidFill>
                  <a:schemeClr val="bg1"/>
                </a:solidFill>
                <a:latin typeface="Franklin Gothic Heavy" panose="020B0903020102020204" pitchFamily="34" charset="0"/>
              </a:rPr>
              <a:t>Dividend</a:t>
            </a:r>
          </a:p>
          <a:p>
            <a:pPr algn="ctr"/>
            <a:r>
              <a:rPr lang="en-US" sz="4000" dirty="0" smtClean="0">
                <a:solidFill>
                  <a:schemeClr val="bg1"/>
                </a:solidFill>
                <a:latin typeface="Franklin Gothic Heavy" panose="020B0903020102020204" pitchFamily="34" charset="0"/>
              </a:rPr>
              <a:t>$$</a:t>
            </a:r>
            <a:endParaRPr lang="en-US" sz="4000" dirty="0">
              <a:solidFill>
                <a:schemeClr val="bg1"/>
              </a:solidFill>
              <a:latin typeface="Franklin Gothic Heavy" panose="020B0903020102020204" pitchFamily="34" charset="0"/>
            </a:endParaRPr>
          </a:p>
        </p:txBody>
      </p:sp>
      <p:sp>
        <p:nvSpPr>
          <p:cNvPr id="9" name="TextBox 8"/>
          <p:cNvSpPr txBox="1"/>
          <p:nvPr/>
        </p:nvSpPr>
        <p:spPr>
          <a:xfrm>
            <a:off x="3054097" y="6138628"/>
            <a:ext cx="5094998"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NASDAQ</a:t>
            </a:r>
            <a:endParaRPr lang="en-US" sz="3600" dirty="0">
              <a:latin typeface="Franklin Gothic Heavy" panose="020B0903020102020204" pitchFamily="34" charset="0"/>
            </a:endParaRPr>
          </a:p>
        </p:txBody>
      </p:sp>
    </p:spTree>
    <p:extLst>
      <p:ext uri="{BB962C8B-B14F-4D97-AF65-F5344CB8AC3E}">
        <p14:creationId xmlns:p14="http://schemas.microsoft.com/office/powerpoint/2010/main" val="195939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Not generating surplus, couldn’t return deposits on maturity, unviable business plans.</a:t>
            </a:r>
          </a:p>
          <a:p>
            <a:r>
              <a:rPr lang="en-US" dirty="0" smtClean="0"/>
              <a:t>SEBI</a:t>
            </a:r>
            <a:r>
              <a:rPr lang="en-US" dirty="0"/>
              <a:t>, SFIO, ED begins inquiry</a:t>
            </a:r>
          </a:p>
          <a:p>
            <a:r>
              <a:rPr lang="en-US" dirty="0"/>
              <a:t>TMC MP Kunal Ghosh, TMC Minister Madan Mitra </a:t>
            </a:r>
            <a:r>
              <a:rPr lang="en-US" dirty="0" smtClean="0"/>
              <a:t>etc. arrested</a:t>
            </a:r>
            <a:endParaRPr lang="en-US" dirty="0"/>
          </a:p>
        </p:txBody>
      </p:sp>
      <p:sp>
        <p:nvSpPr>
          <p:cNvPr id="4" name="Title 3"/>
          <p:cNvSpPr>
            <a:spLocks noGrp="1"/>
          </p:cNvSpPr>
          <p:nvPr>
            <p:ph type="title"/>
          </p:nvPr>
        </p:nvSpPr>
        <p:spPr/>
        <p:txBody>
          <a:bodyPr/>
          <a:lstStyle/>
          <a:p>
            <a:r>
              <a:rPr lang="en-US" dirty="0" err="1"/>
              <a:t>Saradha</a:t>
            </a:r>
            <a:r>
              <a:rPr lang="en-US" dirty="0"/>
              <a:t/>
            </a:r>
            <a:br>
              <a:rPr lang="en-US" dirty="0"/>
            </a:br>
            <a:r>
              <a:rPr lang="en-US" dirty="0"/>
              <a:t>Scam</a:t>
            </a:r>
          </a:p>
        </p:txBody>
      </p:sp>
      <p:sp>
        <p:nvSpPr>
          <p:cNvPr id="5" name="Text Placeholder 4"/>
          <p:cNvSpPr>
            <a:spLocks noGrp="1"/>
          </p:cNvSpPr>
          <p:nvPr>
            <p:ph type="body" sz="quarter" idx="13"/>
          </p:nvPr>
        </p:nvSpPr>
        <p:spPr/>
        <p:txBody>
          <a:bodyPr/>
          <a:lstStyle/>
          <a:p>
            <a:r>
              <a:rPr lang="en-US" dirty="0" smtClean="0"/>
              <a:t>Chit Fund</a:t>
            </a:r>
            <a:endParaRPr lang="en-US" dirty="0"/>
          </a:p>
        </p:txBody>
      </p:sp>
      <p:pic>
        <p:nvPicPr>
          <p:cNvPr id="8" name="Picture 2" descr="http://im.rediff.com/money/2013/nov/13sudiptasen.jpg"/>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tretch>
            <a:fillRect/>
          </a:stretch>
        </p:blipFill>
        <p:spPr bwMode="auto">
          <a:xfrm>
            <a:off x="9137650" y="2995613"/>
            <a:ext cx="25527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403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telegraphindia.com/1140420/images/2004saradha_shyamal1.jpg"/>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tretch>
            <a:fillRect/>
          </a:stretch>
        </p:blipFill>
        <p:spPr bwMode="auto">
          <a:xfrm>
            <a:off x="8881533" y="2449742"/>
            <a:ext cx="3100596" cy="33194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a:bodyPr>
          <a:lstStyle/>
          <a:p>
            <a:r>
              <a:rPr lang="en-US" dirty="0" err="1" smtClean="0">
                <a:solidFill>
                  <a:srgbClr val="FFC000"/>
                </a:solidFill>
              </a:rPr>
              <a:t>W.Bengal</a:t>
            </a:r>
            <a:r>
              <a:rPr lang="en-US" dirty="0" smtClean="0">
                <a:solidFill>
                  <a:srgbClr val="FFC000"/>
                </a:solidFill>
              </a:rPr>
              <a:t> </a:t>
            </a:r>
            <a:r>
              <a:rPr lang="en-US" dirty="0">
                <a:solidFill>
                  <a:srgbClr val="FFC000"/>
                </a:solidFill>
              </a:rPr>
              <a:t>Government: </a:t>
            </a:r>
            <a:r>
              <a:rPr lang="en-US" dirty="0"/>
              <a:t>Justice </a:t>
            </a:r>
            <a:r>
              <a:rPr lang="en-US" dirty="0" err="1"/>
              <a:t>Shyamal</a:t>
            </a:r>
            <a:r>
              <a:rPr lang="en-US" dirty="0"/>
              <a:t> Sen commission to probe the scam, repay money to investors</a:t>
            </a:r>
            <a:r>
              <a:rPr lang="en-US" dirty="0" smtClean="0"/>
              <a:t>.</a:t>
            </a:r>
          </a:p>
          <a:p>
            <a:r>
              <a:rPr lang="en-US" dirty="0" smtClean="0"/>
              <a:t>17 lakh complaints received, hardly 20% compensated.</a:t>
            </a:r>
            <a:endParaRPr lang="en-US" dirty="0"/>
          </a:p>
          <a:p>
            <a:r>
              <a:rPr lang="en-US" dirty="0" smtClean="0"/>
              <a:t>Later </a:t>
            </a:r>
            <a:r>
              <a:rPr lang="en-US" dirty="0"/>
              <a:t>shut </a:t>
            </a:r>
            <a:r>
              <a:rPr lang="en-US" dirty="0" smtClean="0"/>
              <a:t>down (October 2014)</a:t>
            </a:r>
            <a:endParaRPr lang="en-US" dirty="0"/>
          </a:p>
        </p:txBody>
      </p:sp>
      <p:sp>
        <p:nvSpPr>
          <p:cNvPr id="4" name="Title 3"/>
          <p:cNvSpPr>
            <a:spLocks noGrp="1"/>
          </p:cNvSpPr>
          <p:nvPr>
            <p:ph type="title"/>
          </p:nvPr>
        </p:nvSpPr>
        <p:spPr/>
        <p:txBody>
          <a:bodyPr/>
          <a:lstStyle/>
          <a:p>
            <a:r>
              <a:rPr lang="en-US" dirty="0" err="1"/>
              <a:t>Saradha</a:t>
            </a:r>
            <a:r>
              <a:rPr lang="en-US" dirty="0"/>
              <a:t/>
            </a:r>
            <a:br>
              <a:rPr lang="en-US" dirty="0"/>
            </a:br>
            <a:r>
              <a:rPr lang="en-US" dirty="0"/>
              <a:t>Scam</a:t>
            </a:r>
          </a:p>
        </p:txBody>
      </p:sp>
      <p:sp>
        <p:nvSpPr>
          <p:cNvPr id="5" name="Text Placeholder 4"/>
          <p:cNvSpPr>
            <a:spLocks noGrp="1"/>
          </p:cNvSpPr>
          <p:nvPr>
            <p:ph type="body" sz="quarter" idx="13"/>
          </p:nvPr>
        </p:nvSpPr>
        <p:spPr/>
        <p:txBody>
          <a:bodyPr/>
          <a:lstStyle/>
          <a:p>
            <a:r>
              <a:rPr lang="en-US" dirty="0" smtClean="0"/>
              <a:t>Chit Fund</a:t>
            </a:r>
            <a:endParaRPr lang="en-US" dirty="0"/>
          </a:p>
        </p:txBody>
      </p:sp>
    </p:spTree>
    <p:extLst>
      <p:ext uri="{BB962C8B-B14F-4D97-AF65-F5344CB8AC3E}">
        <p14:creationId xmlns:p14="http://schemas.microsoft.com/office/powerpoint/2010/main" val="35996056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blog.partybets.com/wp-content/uploads/2009/01/cricket-balls.jpg"/>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tretch>
            <a:fillRect/>
          </a:stretch>
        </p:blipFill>
        <p:spPr bwMode="auto">
          <a:xfrm>
            <a:off x="8916988" y="2274831"/>
            <a:ext cx="3054350" cy="22907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fontScale="92500" lnSpcReduction="20000"/>
          </a:bodyPr>
          <a:lstStyle/>
          <a:p>
            <a:r>
              <a:rPr lang="en-US" dirty="0" smtClean="0">
                <a:solidFill>
                  <a:srgbClr val="FFC000"/>
                </a:solidFill>
              </a:rPr>
              <a:t>2013: </a:t>
            </a:r>
            <a:r>
              <a:rPr lang="en-US" dirty="0" smtClean="0"/>
              <a:t>SFIO recommends CBI investigation</a:t>
            </a:r>
          </a:p>
          <a:p>
            <a:r>
              <a:rPr lang="en-US" dirty="0" smtClean="0">
                <a:solidFill>
                  <a:srgbClr val="FFC000"/>
                </a:solidFill>
              </a:rPr>
              <a:t>2014, May: </a:t>
            </a:r>
            <a:r>
              <a:rPr lang="en-US" dirty="0" smtClean="0"/>
              <a:t>SC hands over case to CBI</a:t>
            </a:r>
          </a:p>
          <a:p>
            <a:r>
              <a:rPr lang="en-US" dirty="0" smtClean="0">
                <a:solidFill>
                  <a:srgbClr val="FFC000"/>
                </a:solidFill>
              </a:rPr>
              <a:t>2015, Jan: </a:t>
            </a:r>
            <a:r>
              <a:rPr lang="en-US" dirty="0" smtClean="0"/>
              <a:t>Rumor-mill about TMC leader Mukul Roy</a:t>
            </a:r>
          </a:p>
          <a:p>
            <a:r>
              <a:rPr lang="en-US" dirty="0" smtClean="0">
                <a:solidFill>
                  <a:srgbClr val="FFC000"/>
                </a:solidFill>
              </a:rPr>
              <a:t>2015, Jan: </a:t>
            </a:r>
            <a:r>
              <a:rPr lang="en-US" dirty="0" smtClean="0"/>
              <a:t>Justice RK Patra dead- he was inquiring Odisha Chit fund scam.</a:t>
            </a:r>
          </a:p>
          <a:p>
            <a:r>
              <a:rPr lang="en-US" dirty="0">
                <a:solidFill>
                  <a:srgbClr val="FFC000"/>
                </a:solidFill>
              </a:rPr>
              <a:t>2015, </a:t>
            </a:r>
            <a:r>
              <a:rPr lang="en-US" dirty="0" smtClean="0">
                <a:solidFill>
                  <a:srgbClr val="FFC000"/>
                </a:solidFill>
              </a:rPr>
              <a:t>Feb: </a:t>
            </a:r>
            <a:r>
              <a:rPr lang="en-US" dirty="0" smtClean="0"/>
              <a:t>Home Secretary  Anil </a:t>
            </a:r>
            <a:r>
              <a:rPr lang="en-US" dirty="0" err="1" smtClean="0"/>
              <a:t>Goswami</a:t>
            </a:r>
            <a:r>
              <a:rPr lang="en-US" dirty="0" smtClean="0"/>
              <a:t> removed for interfering in probe</a:t>
            </a:r>
          </a:p>
        </p:txBody>
      </p:sp>
      <p:sp>
        <p:nvSpPr>
          <p:cNvPr id="4" name="Title 3"/>
          <p:cNvSpPr>
            <a:spLocks noGrp="1"/>
          </p:cNvSpPr>
          <p:nvPr>
            <p:ph type="title"/>
          </p:nvPr>
        </p:nvSpPr>
        <p:spPr/>
        <p:txBody>
          <a:bodyPr/>
          <a:lstStyle/>
          <a:p>
            <a:r>
              <a:rPr lang="en-US" dirty="0" smtClean="0"/>
              <a:t>Investigation</a:t>
            </a:r>
            <a:endParaRPr lang="en-US" dirty="0"/>
          </a:p>
        </p:txBody>
      </p:sp>
      <p:sp>
        <p:nvSpPr>
          <p:cNvPr id="5" name="Text Placeholder 4"/>
          <p:cNvSpPr>
            <a:spLocks noGrp="1"/>
          </p:cNvSpPr>
          <p:nvPr>
            <p:ph type="body" sz="quarter" idx="13"/>
          </p:nvPr>
        </p:nvSpPr>
        <p:spPr/>
        <p:txBody>
          <a:bodyPr/>
          <a:lstStyle/>
          <a:p>
            <a:r>
              <a:rPr lang="en-US" dirty="0" smtClean="0"/>
              <a:t>Chit Fund</a:t>
            </a:r>
            <a:endParaRPr lang="en-US" dirty="0"/>
          </a:p>
        </p:txBody>
      </p:sp>
    </p:spTree>
    <p:extLst>
      <p:ext uri="{BB962C8B-B14F-4D97-AF65-F5344CB8AC3E}">
        <p14:creationId xmlns:p14="http://schemas.microsoft.com/office/powerpoint/2010/main" val="215994036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194" y="242887"/>
            <a:ext cx="3619500" cy="2714625"/>
          </a:xfrm>
          <a:prstGeom prst="rect">
            <a:avLst/>
          </a:prstGeom>
        </p:spPr>
      </p:pic>
      <p:sp>
        <p:nvSpPr>
          <p:cNvPr id="5" name="TextBox 4"/>
          <p:cNvSpPr txBox="1"/>
          <p:nvPr/>
        </p:nvSpPr>
        <p:spPr>
          <a:xfrm>
            <a:off x="352806" y="3027434"/>
            <a:ext cx="3675888" cy="1200329"/>
          </a:xfrm>
          <a:prstGeom prst="rec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OFCD without SEBI approval</a:t>
            </a:r>
            <a:endParaRPr lang="en-US" sz="3600" dirty="0">
              <a:solidFill>
                <a:schemeClr val="tx1">
                  <a:lumMod val="85000"/>
                  <a:lumOff val="15000"/>
                </a:schemeClr>
              </a:solidFill>
              <a:latin typeface="Franklin Gothic Heavy" panose="020B0903020102020204" pitchFamily="34" charset="0"/>
            </a:endParaRPr>
          </a:p>
        </p:txBody>
      </p:sp>
      <p:sp>
        <p:nvSpPr>
          <p:cNvPr id="6" name="TextBox 5"/>
          <p:cNvSpPr txBox="1"/>
          <p:nvPr/>
        </p:nvSpPr>
        <p:spPr>
          <a:xfrm>
            <a:off x="352806" y="4463042"/>
            <a:ext cx="3675888" cy="646331"/>
          </a:xfrm>
          <a:prstGeom prst="rect">
            <a:avLst/>
          </a:prstGeom>
          <a:solidFill>
            <a:schemeClr val="accent5">
              <a:lumMod val="50000"/>
            </a:schemeClr>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3600" dirty="0" smtClean="0">
                <a:solidFill>
                  <a:schemeClr val="bg1"/>
                </a:solidFill>
                <a:latin typeface="Franklin Gothic Heavy" panose="020B0903020102020204" pitchFamily="34" charset="0"/>
              </a:rPr>
              <a:t>SEBI ordinance</a:t>
            </a:r>
            <a:endParaRPr lang="en-US" sz="3600" dirty="0">
              <a:solidFill>
                <a:schemeClr val="bg1"/>
              </a:solidFill>
              <a:latin typeface="Franklin Gothic Heavy" panose="020B0903020102020204" pitchFamily="34" charset="0"/>
            </a:endParaRPr>
          </a:p>
        </p:txBody>
      </p:sp>
      <p:sp>
        <p:nvSpPr>
          <p:cNvPr id="10" name="TextBox 9"/>
          <p:cNvSpPr txBox="1"/>
          <p:nvPr/>
        </p:nvSpPr>
        <p:spPr>
          <a:xfrm>
            <a:off x="4247578" y="3088989"/>
            <a:ext cx="3991166" cy="1077218"/>
          </a:xfrm>
          <a:prstGeom prst="rec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solidFill>
                  <a:schemeClr val="tx1">
                    <a:lumMod val="85000"/>
                    <a:lumOff val="15000"/>
                  </a:schemeClr>
                </a:solidFill>
                <a:latin typeface="Franklin Gothic Heavy" panose="020B0903020102020204" pitchFamily="34" charset="0"/>
              </a:rPr>
              <a:t>NSEL fake </a:t>
            </a:r>
          </a:p>
          <a:p>
            <a:pPr algn="ctr"/>
            <a:r>
              <a:rPr lang="en-US" sz="3200" dirty="0" smtClean="0">
                <a:solidFill>
                  <a:schemeClr val="tx1">
                    <a:lumMod val="85000"/>
                    <a:lumOff val="15000"/>
                  </a:schemeClr>
                </a:solidFill>
                <a:latin typeface="Franklin Gothic Heavy" panose="020B0903020102020204" pitchFamily="34" charset="0"/>
              </a:rPr>
              <a:t>warehouse receipts</a:t>
            </a:r>
            <a:endParaRPr lang="en-US" sz="3200" dirty="0">
              <a:solidFill>
                <a:schemeClr val="tx1">
                  <a:lumMod val="85000"/>
                  <a:lumOff val="15000"/>
                </a:schemeClr>
              </a:solidFill>
              <a:latin typeface="Franklin Gothic Heavy" panose="020B0903020102020204" pitchFamily="34" charset="0"/>
            </a:endParaRPr>
          </a:p>
        </p:txBody>
      </p:sp>
      <p:sp>
        <p:nvSpPr>
          <p:cNvPr id="11" name="TextBox 10"/>
          <p:cNvSpPr txBox="1"/>
          <p:nvPr/>
        </p:nvSpPr>
        <p:spPr>
          <a:xfrm>
            <a:off x="4405217" y="4493140"/>
            <a:ext cx="3675888" cy="646331"/>
          </a:xfrm>
          <a:prstGeom prst="rect">
            <a:avLst/>
          </a:prstGeom>
          <a:solidFill>
            <a:schemeClr val="accent5">
              <a:lumMod val="50000"/>
            </a:schemeClr>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3600" dirty="0" smtClean="0">
                <a:solidFill>
                  <a:schemeClr val="bg1"/>
                </a:solidFill>
                <a:latin typeface="Franklin Gothic Heavy" panose="020B0903020102020204" pitchFamily="34" charset="0"/>
              </a:rPr>
              <a:t>FMC =&gt;FM</a:t>
            </a:r>
            <a:endParaRPr lang="en-US" sz="3600" dirty="0">
              <a:solidFill>
                <a:schemeClr val="bg1"/>
              </a:solidFill>
              <a:latin typeface="Franklin Gothic Heavy" panose="020B0903020102020204" pitchFamily="34"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6170" y="349497"/>
            <a:ext cx="4127315" cy="25014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7579" y="317413"/>
            <a:ext cx="4055173" cy="2640099"/>
          </a:xfrm>
          <a:prstGeom prst="rect">
            <a:avLst/>
          </a:prstGeom>
        </p:spPr>
      </p:pic>
      <p:sp>
        <p:nvSpPr>
          <p:cNvPr id="13" name="TextBox 12"/>
          <p:cNvSpPr txBox="1"/>
          <p:nvPr/>
        </p:nvSpPr>
        <p:spPr>
          <a:xfrm>
            <a:off x="8457628" y="3105594"/>
            <a:ext cx="3548444" cy="1077218"/>
          </a:xfrm>
          <a:prstGeom prst="rec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solidFill>
                  <a:schemeClr val="tx1">
                    <a:lumMod val="85000"/>
                    <a:lumOff val="15000"/>
                  </a:schemeClr>
                </a:solidFill>
                <a:latin typeface="Franklin Gothic Heavy" panose="020B0903020102020204" pitchFamily="34" charset="0"/>
              </a:rPr>
              <a:t>Puppet Cos.</a:t>
            </a:r>
          </a:p>
          <a:p>
            <a:pPr algn="ctr"/>
            <a:r>
              <a:rPr lang="en-US" sz="3200" dirty="0" smtClean="0">
                <a:solidFill>
                  <a:schemeClr val="tx1">
                    <a:lumMod val="85000"/>
                    <a:lumOff val="15000"/>
                  </a:schemeClr>
                </a:solidFill>
                <a:latin typeface="Franklin Gothic Heavy" panose="020B0903020102020204" pitchFamily="34" charset="0"/>
              </a:rPr>
              <a:t>Non-chit fund</a:t>
            </a:r>
            <a:endParaRPr lang="en-US" sz="3200" dirty="0">
              <a:solidFill>
                <a:schemeClr val="tx1">
                  <a:lumMod val="85000"/>
                  <a:lumOff val="15000"/>
                </a:schemeClr>
              </a:solidFill>
              <a:latin typeface="Franklin Gothic Heavy" panose="020B0903020102020204" pitchFamily="34" charset="0"/>
            </a:endParaRPr>
          </a:p>
        </p:txBody>
      </p:sp>
      <p:sp>
        <p:nvSpPr>
          <p:cNvPr id="14" name="TextBox 13"/>
          <p:cNvSpPr txBox="1"/>
          <p:nvPr/>
        </p:nvSpPr>
        <p:spPr>
          <a:xfrm>
            <a:off x="8442771" y="4447419"/>
            <a:ext cx="3563301" cy="1754326"/>
          </a:xfrm>
          <a:prstGeom prst="rect">
            <a:avLst/>
          </a:prstGeom>
          <a:solidFill>
            <a:schemeClr val="accent5">
              <a:lumMod val="50000"/>
            </a:schemeClr>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3600" dirty="0">
                <a:latin typeface="Franklin Gothic Demi Cond" panose="020B0706030402020204" pitchFamily="34" charset="0"/>
              </a:rPr>
              <a:t>Prize Chits and Money Circulation Scheme</a:t>
            </a:r>
            <a:endParaRPr lang="en-US" sz="3600" dirty="0">
              <a:solidFill>
                <a:schemeClr val="tx1">
                  <a:lumMod val="85000"/>
                  <a:lumOff val="15000"/>
                </a:schemeClr>
              </a:solidFill>
              <a:latin typeface="Franklin Gothic Demi Cond" panose="020B0706030402020204" pitchFamily="34" charset="0"/>
            </a:endParaRPr>
          </a:p>
        </p:txBody>
      </p:sp>
      <p:sp>
        <p:nvSpPr>
          <p:cNvPr id="15" name="TextBox 14"/>
          <p:cNvSpPr txBox="1"/>
          <p:nvPr/>
        </p:nvSpPr>
        <p:spPr>
          <a:xfrm>
            <a:off x="409194" y="5324582"/>
            <a:ext cx="7671911" cy="1107996"/>
          </a:xfrm>
          <a:prstGeom prst="rect">
            <a:avLst/>
          </a:prstGeom>
          <a:solidFill>
            <a:srgbClr val="C00000"/>
          </a:solidFill>
          <a:ln w="57150">
            <a:solidFill>
              <a:srgbClr val="FF0000"/>
            </a:solidFill>
            <a:prstDash val="dash"/>
          </a:ln>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6600" dirty="0" smtClean="0">
                <a:solidFill>
                  <a:schemeClr val="bg1"/>
                </a:solidFill>
                <a:latin typeface="Franklin Gothic Demi Cond" panose="020B0706030402020204" pitchFamily="34" charset="0"/>
              </a:rPr>
              <a:t>Piecemeal, Firefighting</a:t>
            </a:r>
          </a:p>
        </p:txBody>
      </p:sp>
    </p:spTree>
    <p:extLst>
      <p:ext uri="{BB962C8B-B14F-4D97-AF65-F5344CB8AC3E}">
        <p14:creationId xmlns:p14="http://schemas.microsoft.com/office/powerpoint/2010/main" val="331634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500" fill="hold"/>
                                        <p:tgtEl>
                                          <p:spTgt spid="15"/>
                                        </p:tgtEl>
                                        <p:attrNameLst>
                                          <p:attrName>ppt_x</p:attrName>
                                        </p:attrNameLst>
                                      </p:cBhvr>
                                      <p:tavLst>
                                        <p:tav tm="0">
                                          <p:val>
                                            <p:strVal val="#ppt_x"/>
                                          </p:val>
                                        </p:tav>
                                        <p:tav tm="100000">
                                          <p:val>
                                            <p:strVal val="#ppt_x"/>
                                          </p:val>
                                        </p:tav>
                                      </p:tavLst>
                                    </p:anim>
                                    <p:anim calcmode="lin" valueType="num">
                                      <p:cBhvr additive="base">
                                        <p:cTn id="5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13" grpId="0" animBg="1"/>
      <p:bldP spid="14" grpId="0" animBg="1"/>
      <p:bldP spid="1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311086" y="1042416"/>
          <a:ext cx="11042714" cy="5188702"/>
        </p:xfrm>
        <a:graphic>
          <a:graphicData uri="http://schemas.openxmlformats.org/drawingml/2006/table">
            <a:tbl>
              <a:tblPr firstRow="1" firstCol="1" bandRow="1">
                <a:tableStyleId>{8A107856-5554-42FB-B03E-39F5DBC370BA}</a:tableStyleId>
              </a:tblPr>
              <a:tblGrid>
                <a:gridCol w="1905578"/>
                <a:gridCol w="3587634"/>
                <a:gridCol w="3546251"/>
                <a:gridCol w="2003251"/>
              </a:tblGrid>
              <a:tr h="752433">
                <a:tc>
                  <a:txBody>
                    <a:bodyPr/>
                    <a:lstStyle/>
                    <a:p>
                      <a:pPr marL="0" marR="0" algn="ctr">
                        <a:lnSpc>
                          <a:spcPct val="107000"/>
                        </a:lnSpc>
                        <a:spcBef>
                          <a:spcPts val="0"/>
                        </a:spcBef>
                        <a:spcAft>
                          <a:spcPts val="0"/>
                        </a:spcAft>
                      </a:pPr>
                      <a:r>
                        <a:rPr lang="en-US" sz="3600" b="1" dirty="0" smtClean="0">
                          <a:latin typeface="Franklin Gothic Medium Cond" panose="020B0606030402020204" pitchFamily="34" charset="0"/>
                        </a:rPr>
                        <a:t>Banking</a:t>
                      </a:r>
                      <a:endParaRPr lang="en-US" sz="3600" b="1" dirty="0">
                        <a:solidFill>
                          <a:schemeClr val="bg1"/>
                        </a:solidFill>
                        <a:latin typeface="Franklin Gothic Medium Cond" panose="020B0606030402020204" pitchFamily="34" charset="0"/>
                      </a:endParaRPr>
                    </a:p>
                  </a:txBody>
                  <a:tcPr marL="38100" marR="38100" marT="25400" marB="25400" anchor="ctr">
                    <a:solidFill>
                      <a:schemeClr val="accent1">
                        <a:lumMod val="60000"/>
                        <a:lumOff val="40000"/>
                      </a:schemeClr>
                    </a:solidFill>
                  </a:tcPr>
                </a:tc>
                <a:tc>
                  <a:txBody>
                    <a:bodyPr/>
                    <a:lstStyle/>
                    <a:p>
                      <a:pPr marL="0" marR="0" algn="ctr">
                        <a:lnSpc>
                          <a:spcPct val="107000"/>
                        </a:lnSpc>
                        <a:spcBef>
                          <a:spcPts val="0"/>
                        </a:spcBef>
                        <a:spcAft>
                          <a:spcPts val="0"/>
                        </a:spcAft>
                      </a:pPr>
                      <a:r>
                        <a:rPr lang="en-US" sz="3600" b="1" dirty="0">
                          <a:latin typeface="Franklin Gothic Medium Cond" panose="020B0606030402020204" pitchFamily="34" charset="0"/>
                        </a:rPr>
                        <a:t>Finance(SEBI)</a:t>
                      </a:r>
                      <a:endParaRPr lang="en-US" sz="3600" b="1" dirty="0">
                        <a:solidFill>
                          <a:schemeClr val="bg1"/>
                        </a:solidFill>
                        <a:latin typeface="Franklin Gothic Medium Cond" panose="020B0606030402020204" pitchFamily="34" charset="0"/>
                      </a:endParaRPr>
                    </a:p>
                  </a:txBody>
                  <a:tcPr marL="38100" marR="38100" marT="25400" marB="25400" anchor="ctr">
                    <a:solidFill>
                      <a:schemeClr val="accent1">
                        <a:lumMod val="60000"/>
                        <a:lumOff val="40000"/>
                      </a:schemeClr>
                    </a:solidFill>
                  </a:tcPr>
                </a:tc>
                <a:tc>
                  <a:txBody>
                    <a:bodyPr/>
                    <a:lstStyle/>
                    <a:p>
                      <a:pPr marL="0" marR="0" algn="ctr">
                        <a:lnSpc>
                          <a:spcPct val="107000"/>
                        </a:lnSpc>
                        <a:spcBef>
                          <a:spcPts val="0"/>
                        </a:spcBef>
                        <a:spcAft>
                          <a:spcPts val="0"/>
                        </a:spcAft>
                      </a:pPr>
                      <a:r>
                        <a:rPr lang="en-US" sz="3600" b="1" dirty="0">
                          <a:latin typeface="Franklin Gothic Medium Cond" panose="020B0606030402020204" pitchFamily="34" charset="0"/>
                        </a:rPr>
                        <a:t>Insurance(IRDA)</a:t>
                      </a:r>
                      <a:endParaRPr lang="en-US" sz="3600" b="1" dirty="0">
                        <a:solidFill>
                          <a:schemeClr val="bg1"/>
                        </a:solidFill>
                        <a:latin typeface="Franklin Gothic Medium Cond" panose="020B0606030402020204" pitchFamily="34" charset="0"/>
                      </a:endParaRPr>
                    </a:p>
                  </a:txBody>
                  <a:tcPr marL="38100" marR="38100" marT="25400" marB="25400" anchor="ctr">
                    <a:solidFill>
                      <a:schemeClr val="accent1">
                        <a:lumMod val="60000"/>
                        <a:lumOff val="40000"/>
                      </a:schemeClr>
                    </a:solidFill>
                  </a:tcPr>
                </a:tc>
                <a:tc>
                  <a:txBody>
                    <a:bodyPr/>
                    <a:lstStyle/>
                    <a:p>
                      <a:pPr marL="0" marR="0" algn="ctr">
                        <a:lnSpc>
                          <a:spcPct val="107000"/>
                        </a:lnSpc>
                        <a:spcBef>
                          <a:spcPts val="0"/>
                        </a:spcBef>
                        <a:spcAft>
                          <a:spcPts val="0"/>
                        </a:spcAft>
                      </a:pPr>
                      <a:r>
                        <a:rPr lang="en-US" sz="3600" b="1" dirty="0" smtClean="0">
                          <a:latin typeface="Franklin Gothic Medium Cond" panose="020B0606030402020204" pitchFamily="34" charset="0"/>
                        </a:rPr>
                        <a:t>NPS</a:t>
                      </a:r>
                      <a:endParaRPr lang="en-US" sz="3600" b="1" dirty="0">
                        <a:solidFill>
                          <a:schemeClr val="bg1"/>
                        </a:solidFill>
                        <a:latin typeface="Franklin Gothic Medium Cond" panose="020B0606030402020204" pitchFamily="34" charset="0"/>
                      </a:endParaRPr>
                    </a:p>
                  </a:txBody>
                  <a:tcPr marL="38100" marR="38100" marT="25400" marB="25400" anchor="ctr">
                    <a:solidFill>
                      <a:schemeClr val="accent1">
                        <a:lumMod val="60000"/>
                        <a:lumOff val="40000"/>
                      </a:schemeClr>
                    </a:solidFill>
                  </a:tcPr>
                </a:tc>
              </a:tr>
              <a:tr h="1359756">
                <a:tc>
                  <a:txBody>
                    <a:bodyPr/>
                    <a:lstStyle/>
                    <a:p>
                      <a:pPr marL="0" marR="0" algn="ctr">
                        <a:lnSpc>
                          <a:spcPct val="107000"/>
                        </a:lnSpc>
                        <a:spcBef>
                          <a:spcPts val="0"/>
                        </a:spcBef>
                        <a:spcAft>
                          <a:spcPts val="0"/>
                        </a:spcAft>
                      </a:pPr>
                      <a:r>
                        <a:rPr lang="en-US" sz="3600" b="1" dirty="0">
                          <a:latin typeface="Franklin Gothic Medium Cond" panose="020B0606030402020204" pitchFamily="34" charset="0"/>
                        </a:rPr>
                        <a:t>In house</a:t>
                      </a:r>
                      <a:endParaRPr lang="en-US" sz="3600" b="1" dirty="0">
                        <a:solidFill>
                          <a:schemeClr val="bg1"/>
                        </a:solidFill>
                        <a:latin typeface="Franklin Gothic Medium Cond" panose="020B0606030402020204" pitchFamily="34" charset="0"/>
                      </a:endParaRPr>
                    </a:p>
                  </a:txBody>
                  <a:tcPr marL="38100" marR="38100" marT="25400" marB="25400" anchor="ctr"/>
                </a:tc>
                <a:tc>
                  <a:txBody>
                    <a:bodyPr/>
                    <a:lstStyle/>
                    <a:p>
                      <a:pPr marL="0" marR="0" algn="ctr">
                        <a:lnSpc>
                          <a:spcPct val="107000"/>
                        </a:lnSpc>
                        <a:spcBef>
                          <a:spcPts val="0"/>
                        </a:spcBef>
                        <a:spcAft>
                          <a:spcPts val="0"/>
                        </a:spcAft>
                      </a:pPr>
                      <a:r>
                        <a:rPr lang="en-US" sz="3600" b="1" dirty="0" smtClean="0">
                          <a:latin typeface="Franklin Gothic Medium Cond" panose="020B0606030402020204" pitchFamily="34" charset="0"/>
                        </a:rPr>
                        <a:t>SCORES</a:t>
                      </a:r>
                      <a:endParaRPr lang="en-US" sz="3600" b="1" dirty="0">
                        <a:solidFill>
                          <a:schemeClr val="bg1"/>
                        </a:solidFill>
                        <a:latin typeface="Franklin Gothic Medium Cond" panose="020B0606030402020204" pitchFamily="34" charset="0"/>
                      </a:endParaRPr>
                    </a:p>
                  </a:txBody>
                  <a:tcPr marL="38100" marR="38100" marT="25400" marB="25400" anchor="ctr"/>
                </a:tc>
                <a:tc>
                  <a:txBody>
                    <a:bodyPr/>
                    <a:lstStyle/>
                    <a:p>
                      <a:pPr marL="0" marR="0" algn="ctr">
                        <a:lnSpc>
                          <a:spcPct val="107000"/>
                        </a:lnSpc>
                        <a:spcBef>
                          <a:spcPts val="0"/>
                        </a:spcBef>
                        <a:spcAft>
                          <a:spcPts val="0"/>
                        </a:spcAft>
                      </a:pPr>
                      <a:r>
                        <a:rPr lang="en-US" sz="3600" b="1" dirty="0" err="1">
                          <a:latin typeface="Franklin Gothic Medium Cond" panose="020B0606030402020204" pitchFamily="34" charset="0"/>
                        </a:rPr>
                        <a:t>Inhouse</a:t>
                      </a:r>
                      <a:endParaRPr lang="en-US" sz="3600" b="1" dirty="0">
                        <a:solidFill>
                          <a:schemeClr val="bg1"/>
                        </a:solidFill>
                        <a:latin typeface="Franklin Gothic Medium Cond" panose="020B0606030402020204" pitchFamily="34" charset="0"/>
                      </a:endParaRPr>
                    </a:p>
                  </a:txBody>
                  <a:tcPr marL="38100" marR="38100" marT="25400" marB="25400" anchor="ctr"/>
                </a:tc>
                <a:tc>
                  <a:txBody>
                    <a:bodyPr/>
                    <a:lstStyle/>
                    <a:p>
                      <a:pPr marL="0" marR="0" algn="ctr">
                        <a:lnSpc>
                          <a:spcPct val="107000"/>
                        </a:lnSpc>
                        <a:spcBef>
                          <a:spcPts val="0"/>
                        </a:spcBef>
                        <a:spcAft>
                          <a:spcPts val="0"/>
                        </a:spcAft>
                      </a:pPr>
                      <a:r>
                        <a:rPr lang="en-US" sz="3600" b="1">
                          <a:latin typeface="Franklin Gothic Medium Cond" panose="020B0606030402020204" pitchFamily="34" charset="0"/>
                        </a:rPr>
                        <a:t>NSDL</a:t>
                      </a:r>
                      <a:endParaRPr lang="en-US" sz="3600" b="1">
                        <a:solidFill>
                          <a:schemeClr val="bg1"/>
                        </a:solidFill>
                        <a:latin typeface="Franklin Gothic Medium Cond" panose="020B0606030402020204" pitchFamily="34" charset="0"/>
                      </a:endParaRPr>
                    </a:p>
                  </a:txBody>
                  <a:tcPr marL="38100" marR="38100" marT="25400" marB="25400" anchor="ctr"/>
                </a:tc>
              </a:tr>
              <a:tr h="996462">
                <a:tc>
                  <a:txBody>
                    <a:bodyPr/>
                    <a:lstStyle/>
                    <a:p>
                      <a:pPr marL="0" marR="0" algn="ctr">
                        <a:lnSpc>
                          <a:spcPct val="107000"/>
                        </a:lnSpc>
                        <a:spcBef>
                          <a:spcPts val="0"/>
                        </a:spcBef>
                        <a:spcAft>
                          <a:spcPts val="0"/>
                        </a:spcAft>
                      </a:pPr>
                      <a:r>
                        <a:rPr lang="en-US" sz="3600" b="1" dirty="0" err="1" smtClean="0">
                          <a:latin typeface="Franklin Gothic Medium Cond" panose="020B0606030402020204" pitchFamily="34" charset="0"/>
                        </a:rPr>
                        <a:t>B.Om</a:t>
                      </a:r>
                      <a:endParaRPr lang="en-US" sz="3600" b="1" dirty="0">
                        <a:solidFill>
                          <a:schemeClr val="bg1"/>
                        </a:solidFill>
                        <a:latin typeface="Franklin Gothic Medium Cond" panose="020B0606030402020204" pitchFamily="34" charset="0"/>
                      </a:endParaRPr>
                    </a:p>
                  </a:txBody>
                  <a:tcPr marL="38100" marR="38100" marT="25400" marB="25400" anchor="ctr"/>
                </a:tc>
                <a:tc>
                  <a:txBody>
                    <a:bodyPr/>
                    <a:lstStyle/>
                    <a:p>
                      <a:pPr marL="0" marR="0" algn="ctr">
                        <a:lnSpc>
                          <a:spcPct val="107000"/>
                        </a:lnSpc>
                        <a:spcBef>
                          <a:spcPts val="0"/>
                        </a:spcBef>
                        <a:spcAft>
                          <a:spcPts val="0"/>
                        </a:spcAft>
                      </a:pPr>
                      <a:r>
                        <a:rPr lang="en-US" sz="3600" b="1" dirty="0" smtClean="0">
                          <a:latin typeface="Franklin Gothic Medium Cond" panose="020B0606030402020204" pitchFamily="34" charset="0"/>
                        </a:rPr>
                        <a:t>SEBI</a:t>
                      </a:r>
                      <a:endParaRPr lang="en-US" sz="3600" b="1" dirty="0">
                        <a:solidFill>
                          <a:schemeClr val="bg1"/>
                        </a:solidFill>
                        <a:latin typeface="Franklin Gothic Medium Cond" panose="020B0606030402020204" pitchFamily="34" charset="0"/>
                      </a:endParaRPr>
                    </a:p>
                  </a:txBody>
                  <a:tcPr marL="38100" marR="38100" marT="25400" marB="25400" anchor="ctr"/>
                </a:tc>
                <a:tc>
                  <a:txBody>
                    <a:bodyPr/>
                    <a:lstStyle/>
                    <a:p>
                      <a:pPr marL="0" marR="0" algn="ctr">
                        <a:lnSpc>
                          <a:spcPct val="107000"/>
                        </a:lnSpc>
                        <a:spcBef>
                          <a:spcPts val="0"/>
                        </a:spcBef>
                        <a:spcAft>
                          <a:spcPts val="0"/>
                        </a:spcAft>
                      </a:pPr>
                      <a:r>
                        <a:rPr lang="en-US" sz="3600" b="1" dirty="0" err="1" smtClean="0">
                          <a:latin typeface="Franklin Gothic Medium Cond" panose="020B0606030402020204" pitchFamily="34" charset="0"/>
                        </a:rPr>
                        <a:t>I.Om</a:t>
                      </a:r>
                      <a:endParaRPr lang="en-US" sz="3600" b="1" dirty="0">
                        <a:solidFill>
                          <a:schemeClr val="bg1"/>
                        </a:solidFill>
                        <a:latin typeface="Franklin Gothic Medium Cond" panose="020B0606030402020204" pitchFamily="34" charset="0"/>
                      </a:endParaRPr>
                    </a:p>
                  </a:txBody>
                  <a:tcPr marL="38100" marR="38100" marT="25400" marB="25400" anchor="ctr"/>
                </a:tc>
                <a:tc>
                  <a:txBody>
                    <a:bodyPr/>
                    <a:lstStyle/>
                    <a:p>
                      <a:pPr marL="0" marR="0" algn="ctr">
                        <a:lnSpc>
                          <a:spcPct val="107000"/>
                        </a:lnSpc>
                        <a:spcBef>
                          <a:spcPts val="0"/>
                        </a:spcBef>
                        <a:spcAft>
                          <a:spcPts val="0"/>
                        </a:spcAft>
                      </a:pPr>
                      <a:r>
                        <a:rPr lang="en-US" sz="3600" b="1">
                          <a:latin typeface="Franklin Gothic Medium Cond" panose="020B0606030402020204" pitchFamily="34" charset="0"/>
                        </a:rPr>
                        <a:t>PFRDA</a:t>
                      </a:r>
                      <a:endParaRPr lang="en-US" sz="3600" b="1">
                        <a:solidFill>
                          <a:schemeClr val="bg1"/>
                        </a:solidFill>
                        <a:latin typeface="Franklin Gothic Medium Cond" panose="020B0606030402020204" pitchFamily="34" charset="0"/>
                      </a:endParaRPr>
                    </a:p>
                  </a:txBody>
                  <a:tcPr marL="38100" marR="38100" marT="25400" marB="25400" anchor="ctr"/>
                </a:tc>
              </a:tr>
              <a:tr h="1327618">
                <a:tc>
                  <a:txBody>
                    <a:bodyPr/>
                    <a:lstStyle/>
                    <a:p>
                      <a:pPr marL="0" marR="0" algn="ctr">
                        <a:lnSpc>
                          <a:spcPct val="107000"/>
                        </a:lnSpc>
                        <a:spcBef>
                          <a:spcPts val="0"/>
                        </a:spcBef>
                        <a:spcAft>
                          <a:spcPts val="0"/>
                        </a:spcAft>
                      </a:pPr>
                      <a:r>
                        <a:rPr lang="en-US" sz="3600" b="1" dirty="0">
                          <a:latin typeface="Franklin Gothic Medium Cond" panose="020B0606030402020204" pitchFamily="34" charset="0"/>
                        </a:rPr>
                        <a:t>Consumer court</a:t>
                      </a:r>
                      <a:endParaRPr lang="en-US" sz="3600" b="1" dirty="0">
                        <a:solidFill>
                          <a:schemeClr val="bg1"/>
                        </a:solidFill>
                        <a:latin typeface="Franklin Gothic Medium Cond" panose="020B0606030402020204" pitchFamily="34" charset="0"/>
                      </a:endParaRPr>
                    </a:p>
                  </a:txBody>
                  <a:tcPr marL="38100" marR="38100" marT="25400" marB="25400" anchor="ctr"/>
                </a:tc>
                <a:tc>
                  <a:txBody>
                    <a:bodyPr/>
                    <a:lstStyle/>
                    <a:p>
                      <a:pPr marL="0" marR="0" algn="ctr">
                        <a:lnSpc>
                          <a:spcPct val="107000"/>
                        </a:lnSpc>
                        <a:spcBef>
                          <a:spcPts val="0"/>
                        </a:spcBef>
                        <a:spcAft>
                          <a:spcPts val="0"/>
                        </a:spcAft>
                      </a:pPr>
                      <a:r>
                        <a:rPr lang="en-US" sz="3600" b="1" dirty="0" smtClean="0">
                          <a:latin typeface="Franklin Gothic Medium Cond" panose="020B0606030402020204" pitchFamily="34" charset="0"/>
                        </a:rPr>
                        <a:t>SAT</a:t>
                      </a:r>
                      <a:endParaRPr lang="en-US" sz="3600" b="1" dirty="0">
                        <a:solidFill>
                          <a:schemeClr val="bg1"/>
                        </a:solidFill>
                        <a:latin typeface="Franklin Gothic Medium Cond" panose="020B0606030402020204" pitchFamily="34" charset="0"/>
                      </a:endParaRPr>
                    </a:p>
                  </a:txBody>
                  <a:tcPr marL="38100" marR="38100" marT="25400" marB="25400" anchor="ctr"/>
                </a:tc>
                <a:tc>
                  <a:txBody>
                    <a:bodyPr/>
                    <a:lstStyle/>
                    <a:p>
                      <a:pPr marL="0" marR="0" algn="ctr">
                        <a:lnSpc>
                          <a:spcPct val="107000"/>
                        </a:lnSpc>
                        <a:spcBef>
                          <a:spcPts val="0"/>
                        </a:spcBef>
                        <a:spcAft>
                          <a:spcPts val="0"/>
                        </a:spcAft>
                      </a:pPr>
                      <a:r>
                        <a:rPr lang="en-US" sz="3600" b="1" dirty="0">
                          <a:latin typeface="Franklin Gothic Medium Cond" panose="020B0606030402020204" pitchFamily="34" charset="0"/>
                        </a:rPr>
                        <a:t>Consumer </a:t>
                      </a:r>
                      <a:endParaRPr lang="en-US" sz="3600" b="1" dirty="0" smtClean="0">
                        <a:latin typeface="Franklin Gothic Medium Cond" panose="020B0606030402020204" pitchFamily="34" charset="0"/>
                      </a:endParaRPr>
                    </a:p>
                    <a:p>
                      <a:pPr marL="0" marR="0" algn="ctr">
                        <a:lnSpc>
                          <a:spcPct val="107000"/>
                        </a:lnSpc>
                        <a:spcBef>
                          <a:spcPts val="0"/>
                        </a:spcBef>
                        <a:spcAft>
                          <a:spcPts val="0"/>
                        </a:spcAft>
                      </a:pPr>
                      <a:r>
                        <a:rPr lang="en-US" sz="3600" b="1" dirty="0" smtClean="0">
                          <a:latin typeface="Franklin Gothic Medium Cond" panose="020B0606030402020204" pitchFamily="34" charset="0"/>
                        </a:rPr>
                        <a:t>court</a:t>
                      </a:r>
                      <a:endParaRPr lang="en-US" sz="3600" b="1" dirty="0">
                        <a:solidFill>
                          <a:schemeClr val="bg1"/>
                        </a:solidFill>
                        <a:latin typeface="Franklin Gothic Medium Cond" panose="020B0606030402020204" pitchFamily="34" charset="0"/>
                      </a:endParaRPr>
                    </a:p>
                  </a:txBody>
                  <a:tcPr marL="38100" marR="38100" marT="25400" marB="25400" anchor="ctr"/>
                </a:tc>
                <a:tc>
                  <a:txBody>
                    <a:bodyPr/>
                    <a:lstStyle/>
                    <a:p>
                      <a:pPr marL="0" marR="0" algn="ctr">
                        <a:lnSpc>
                          <a:spcPct val="107000"/>
                        </a:lnSpc>
                        <a:spcBef>
                          <a:spcPts val="0"/>
                        </a:spcBef>
                        <a:spcAft>
                          <a:spcPts val="0"/>
                        </a:spcAft>
                      </a:pPr>
                      <a:r>
                        <a:rPr lang="en-US" sz="3600" b="1" dirty="0" smtClean="0">
                          <a:latin typeface="Franklin Gothic Medium Cond" panose="020B0606030402020204" pitchFamily="34" charset="0"/>
                        </a:rPr>
                        <a:t>Consumer </a:t>
                      </a:r>
                    </a:p>
                    <a:p>
                      <a:pPr marL="0" marR="0" algn="ctr">
                        <a:lnSpc>
                          <a:spcPct val="107000"/>
                        </a:lnSpc>
                        <a:spcBef>
                          <a:spcPts val="0"/>
                        </a:spcBef>
                        <a:spcAft>
                          <a:spcPts val="0"/>
                        </a:spcAft>
                      </a:pPr>
                      <a:r>
                        <a:rPr lang="en-US" sz="3600" b="1" dirty="0" smtClean="0">
                          <a:latin typeface="Franklin Gothic Medium Cond" panose="020B0606030402020204" pitchFamily="34" charset="0"/>
                        </a:rPr>
                        <a:t>Court</a:t>
                      </a:r>
                      <a:endParaRPr lang="en-US" sz="3600" b="1" dirty="0">
                        <a:solidFill>
                          <a:schemeClr val="bg1"/>
                        </a:solidFill>
                        <a:latin typeface="Franklin Gothic Medium Cond" panose="020B0606030402020204" pitchFamily="34" charset="0"/>
                      </a:endParaRPr>
                    </a:p>
                  </a:txBody>
                  <a:tcPr marL="38100" marR="38100" marT="25400" marB="25400" anchor="ctr"/>
                </a:tc>
              </a:tr>
              <a:tr h="752433">
                <a:tc>
                  <a:txBody>
                    <a:bodyPr/>
                    <a:lstStyle/>
                    <a:p>
                      <a:pPr marL="0" marR="0" algn="ctr">
                        <a:lnSpc>
                          <a:spcPct val="107000"/>
                        </a:lnSpc>
                        <a:spcBef>
                          <a:spcPts val="0"/>
                        </a:spcBef>
                        <a:spcAft>
                          <a:spcPts val="0"/>
                        </a:spcAft>
                      </a:pPr>
                      <a:r>
                        <a:rPr lang="en-US" sz="3600" b="1" dirty="0" smtClean="0">
                          <a:latin typeface="Franklin Gothic Medium Cond" panose="020B0606030402020204" pitchFamily="34" charset="0"/>
                        </a:rPr>
                        <a:t>Court</a:t>
                      </a:r>
                      <a:endParaRPr lang="en-US" sz="3600" b="1" dirty="0">
                        <a:solidFill>
                          <a:schemeClr val="bg1"/>
                        </a:solidFill>
                        <a:latin typeface="Franklin Gothic Medium Cond" panose="020B0606030402020204" pitchFamily="34" charset="0"/>
                      </a:endParaRPr>
                    </a:p>
                  </a:txBody>
                  <a:tcPr marL="38100" marR="38100" marT="25400" marB="25400" anchor="ctr"/>
                </a:tc>
                <a:tc>
                  <a:txBody>
                    <a:bodyPr/>
                    <a:lstStyle/>
                    <a:p>
                      <a:pPr marL="0" marR="0" algn="ctr">
                        <a:lnSpc>
                          <a:spcPct val="107000"/>
                        </a:lnSpc>
                        <a:spcBef>
                          <a:spcPts val="0"/>
                        </a:spcBef>
                        <a:spcAft>
                          <a:spcPts val="0"/>
                        </a:spcAft>
                      </a:pPr>
                      <a:r>
                        <a:rPr lang="en-US" sz="3600" b="1" dirty="0">
                          <a:latin typeface="Franklin Gothic Medium Cond" panose="020B0606030402020204" pitchFamily="34" charset="0"/>
                        </a:rPr>
                        <a:t>Supreme court</a:t>
                      </a:r>
                      <a:endParaRPr lang="en-US" sz="3600" b="1" dirty="0">
                        <a:solidFill>
                          <a:schemeClr val="bg1"/>
                        </a:solidFill>
                        <a:latin typeface="Franklin Gothic Medium Cond" panose="020B0606030402020204" pitchFamily="34" charset="0"/>
                      </a:endParaRPr>
                    </a:p>
                  </a:txBody>
                  <a:tcPr marL="38100" marR="38100" marT="25400" marB="25400" anchor="ctr"/>
                </a:tc>
                <a:tc>
                  <a:txBody>
                    <a:bodyPr/>
                    <a:lstStyle/>
                    <a:p>
                      <a:pPr marL="0" marR="0" algn="ctr">
                        <a:lnSpc>
                          <a:spcPct val="107000"/>
                        </a:lnSpc>
                        <a:spcBef>
                          <a:spcPts val="0"/>
                        </a:spcBef>
                        <a:spcAft>
                          <a:spcPts val="0"/>
                        </a:spcAft>
                      </a:pPr>
                      <a:r>
                        <a:rPr lang="en-US" sz="3600" b="1" dirty="0" smtClean="0">
                          <a:latin typeface="Franklin Gothic Medium Cond" panose="020B0606030402020204" pitchFamily="34" charset="0"/>
                        </a:rPr>
                        <a:t>Court</a:t>
                      </a:r>
                      <a:endParaRPr lang="en-US" sz="3600" b="1" dirty="0">
                        <a:solidFill>
                          <a:schemeClr val="bg1"/>
                        </a:solidFill>
                        <a:latin typeface="Franklin Gothic Medium Cond" panose="020B0606030402020204" pitchFamily="34" charset="0"/>
                      </a:endParaRPr>
                    </a:p>
                  </a:txBody>
                  <a:tcPr marL="38100" marR="38100" marT="25400" marB="25400" anchor="ctr"/>
                </a:tc>
                <a:tc>
                  <a:txBody>
                    <a:bodyPr/>
                    <a:lstStyle/>
                    <a:p>
                      <a:pPr marL="0" marR="0" algn="ctr">
                        <a:lnSpc>
                          <a:spcPct val="107000"/>
                        </a:lnSpc>
                        <a:spcBef>
                          <a:spcPts val="0"/>
                        </a:spcBef>
                        <a:spcAft>
                          <a:spcPts val="0"/>
                        </a:spcAft>
                      </a:pPr>
                      <a:r>
                        <a:rPr lang="en-US" sz="3600" b="1" dirty="0" smtClean="0">
                          <a:latin typeface="Franklin Gothic Medium Cond" panose="020B0606030402020204" pitchFamily="34" charset="0"/>
                        </a:rPr>
                        <a:t>Court</a:t>
                      </a:r>
                      <a:endParaRPr lang="en-US" sz="3600" b="1" dirty="0">
                        <a:solidFill>
                          <a:schemeClr val="bg1"/>
                        </a:solidFill>
                        <a:latin typeface="Franklin Gothic Medium Cond" panose="020B0606030402020204" pitchFamily="34" charset="0"/>
                      </a:endParaRPr>
                    </a:p>
                  </a:txBody>
                  <a:tcPr marL="38100" marR="38100" marT="25400" marB="25400" anchor="ctr"/>
                </a:tc>
              </a:tr>
            </a:tbl>
          </a:graphicData>
        </a:graphic>
      </p:graphicFrame>
      <p:sp>
        <p:nvSpPr>
          <p:cNvPr id="3" name="Title 2"/>
          <p:cNvSpPr>
            <a:spLocks noGrp="1"/>
          </p:cNvSpPr>
          <p:nvPr>
            <p:ph type="title"/>
          </p:nvPr>
        </p:nvSpPr>
        <p:spPr/>
        <p:txBody>
          <a:bodyPr>
            <a:normAutofit fontScale="90000"/>
          </a:bodyPr>
          <a:lstStyle/>
          <a:p>
            <a:r>
              <a:rPr lang="en-US" dirty="0" smtClean="0"/>
              <a:t>Delays</a:t>
            </a:r>
            <a:endParaRPr lang="en-US" dirty="0"/>
          </a:p>
        </p:txBody>
      </p:sp>
    </p:spTree>
    <p:extLst>
      <p:ext uri="{BB962C8B-B14F-4D97-AF65-F5344CB8AC3E}">
        <p14:creationId xmlns:p14="http://schemas.microsoft.com/office/powerpoint/2010/main" val="344571415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6 primary regulators</a:t>
            </a:r>
          </a:p>
          <a:p>
            <a:r>
              <a:rPr lang="en-US" dirty="0" smtClean="0"/>
              <a:t>RBI, SEBI, IRDA, PFRDA, EPFO, and FMC</a:t>
            </a:r>
          </a:p>
          <a:p>
            <a:r>
              <a:rPr lang="en-US" dirty="0" smtClean="0"/>
              <a:t>NABARD, SIDBI, NHB are also involved in regulation</a:t>
            </a:r>
          </a:p>
          <a:p>
            <a:r>
              <a:rPr lang="en-US" dirty="0" smtClean="0"/>
              <a:t>6 Central ministries + State Govt.</a:t>
            </a:r>
          </a:p>
          <a:p>
            <a:r>
              <a:rPr lang="en-US" dirty="0" smtClean="0"/>
              <a:t>Consumer courts also involved.</a:t>
            </a:r>
          </a:p>
          <a:p>
            <a:r>
              <a:rPr lang="en-US" dirty="0" smtClean="0"/>
              <a:t>Lack of coordination, loopholes</a:t>
            </a:r>
            <a:endParaRPr lang="en-US" dirty="0"/>
          </a:p>
        </p:txBody>
      </p:sp>
      <p:sp>
        <p:nvSpPr>
          <p:cNvPr id="3" name="Title 2"/>
          <p:cNvSpPr>
            <a:spLocks noGrp="1"/>
          </p:cNvSpPr>
          <p:nvPr>
            <p:ph type="title"/>
          </p:nvPr>
        </p:nvSpPr>
        <p:spPr/>
        <p:txBody>
          <a:bodyPr>
            <a:normAutofit fontScale="90000"/>
          </a:bodyPr>
          <a:lstStyle/>
          <a:p>
            <a:r>
              <a:rPr lang="en-US" smtClean="0"/>
              <a:t>Lack of coordination</a:t>
            </a:r>
            <a:endParaRPr lang="en-US" dirty="0"/>
          </a:p>
        </p:txBody>
      </p:sp>
    </p:spTree>
    <p:extLst>
      <p:ext uri="{BB962C8B-B14F-4D97-AF65-F5344CB8AC3E}">
        <p14:creationId xmlns:p14="http://schemas.microsoft.com/office/powerpoint/2010/main" val="18345557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r>
              <a:rPr lang="en-US" dirty="0" smtClean="0"/>
              <a:t>FSLRC (</a:t>
            </a:r>
            <a:r>
              <a:rPr lang="en-US" dirty="0" err="1" smtClean="0"/>
              <a:t>FinMin</a:t>
            </a:r>
            <a:r>
              <a:rPr lang="en-US" dirty="0" smtClean="0"/>
              <a:t>) 11-13</a:t>
            </a:r>
          </a:p>
        </p:txBody>
      </p:sp>
      <p:pic>
        <p:nvPicPr>
          <p:cNvPr id="10" name="Content Placeholder 9"/>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3361"/>
          <a:stretch/>
        </p:blipFill>
        <p:spPr>
          <a:xfrm>
            <a:off x="1472184" y="1955800"/>
            <a:ext cx="3596989" cy="4233863"/>
          </a:xfrm>
        </p:spPr>
      </p:pic>
      <p:pic>
        <p:nvPicPr>
          <p:cNvPr id="9" name="Content Placeholder 8"/>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262813" y="1955800"/>
            <a:ext cx="3024187" cy="4233863"/>
          </a:xfrm>
        </p:spPr>
      </p:pic>
      <p:sp>
        <p:nvSpPr>
          <p:cNvPr id="8" name="Text Placeholder 7"/>
          <p:cNvSpPr>
            <a:spLocks noGrp="1"/>
          </p:cNvSpPr>
          <p:nvPr>
            <p:ph type="body" idx="13"/>
          </p:nvPr>
        </p:nvSpPr>
        <p:spPr/>
        <p:txBody>
          <a:bodyPr/>
          <a:lstStyle/>
          <a:p>
            <a:r>
              <a:rPr lang="en-US" dirty="0" smtClean="0"/>
              <a:t>Nachiket </a:t>
            </a:r>
            <a:r>
              <a:rPr lang="en-US" dirty="0" err="1" smtClean="0"/>
              <a:t>Mor</a:t>
            </a:r>
            <a:r>
              <a:rPr lang="en-US" dirty="0" smtClean="0"/>
              <a:t> (RBI) 13-14</a:t>
            </a:r>
            <a:endParaRPr lang="en-US" dirty="0"/>
          </a:p>
        </p:txBody>
      </p:sp>
      <p:sp>
        <p:nvSpPr>
          <p:cNvPr id="4" name="Title 3"/>
          <p:cNvSpPr>
            <a:spLocks noGrp="1"/>
          </p:cNvSpPr>
          <p:nvPr>
            <p:ph type="title"/>
          </p:nvPr>
        </p:nvSpPr>
        <p:spPr/>
        <p:txBody>
          <a:bodyPr>
            <a:normAutofit fontScale="90000"/>
          </a:bodyPr>
          <a:lstStyle/>
          <a:p>
            <a:r>
              <a:rPr lang="en-US" dirty="0" smtClean="0"/>
              <a:t>Regulatory Reforms: Committees</a:t>
            </a:r>
            <a:endParaRPr lang="en-US" dirty="0"/>
          </a:p>
        </p:txBody>
      </p:sp>
    </p:spTree>
    <p:extLst>
      <p:ext uri="{BB962C8B-B14F-4D97-AF65-F5344CB8AC3E}">
        <p14:creationId xmlns:p14="http://schemas.microsoft.com/office/powerpoint/2010/main" val="401581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bg/>
                                          </p:spTgt>
                                        </p:tgtEl>
                                        <p:attrNameLst>
                                          <p:attrName>style.visibility</p:attrName>
                                        </p:attrNameLst>
                                      </p:cBhvr>
                                      <p:to>
                                        <p:strVal val="visible"/>
                                      </p:to>
                                    </p:set>
                                    <p:animEffect transition="in" filter="fade">
                                      <p:cBhvr>
                                        <p:cTn id="10" dur="500"/>
                                        <p:tgtEl>
                                          <p:spTgt spid="5">
                                            <p:bg/>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bg/>
                                          </p:spTgt>
                                        </p:tgtEl>
                                        <p:attrNameLst>
                                          <p:attrName>style.visibility</p:attrName>
                                        </p:attrNameLst>
                                      </p:cBhvr>
                                      <p:to>
                                        <p:strVal val="visible"/>
                                      </p:to>
                                    </p:set>
                                    <p:animEffect transition="in" filter="fade">
                                      <p:cBhvr>
                                        <p:cTn id="20" dur="500"/>
                                        <p:tgtEl>
                                          <p:spTgt spid="8">
                                            <p:bg/>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8" grpId="0" build="p"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4963" y="0"/>
            <a:ext cx="5280281" cy="3520187"/>
          </a:xfrm>
          <a:prstGeom prst="rect">
            <a:avLst/>
          </a:prstGeom>
        </p:spPr>
      </p:pic>
      <p:sp>
        <p:nvSpPr>
          <p:cNvPr id="3" name="TextBox 2"/>
          <p:cNvSpPr txBox="1"/>
          <p:nvPr/>
        </p:nvSpPr>
        <p:spPr>
          <a:xfrm>
            <a:off x="7856919" y="2973084"/>
            <a:ext cx="3675888" cy="830997"/>
          </a:xfrm>
          <a:prstGeom prst="rect">
            <a:avLst/>
          </a:prstGeom>
          <a:solidFill>
            <a:schemeClr val="accent5">
              <a:lumMod val="50000"/>
            </a:schemeClr>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4800" dirty="0" smtClean="0">
                <a:solidFill>
                  <a:schemeClr val="bg1"/>
                </a:solidFill>
                <a:latin typeface="Franklin Gothic Heavy" panose="020B0903020102020204" pitchFamily="34" charset="0"/>
              </a:rPr>
              <a:t>Legislative</a:t>
            </a:r>
            <a:endParaRPr lang="en-US" sz="4800" dirty="0">
              <a:solidFill>
                <a:schemeClr val="bg1"/>
              </a:solidFill>
              <a:latin typeface="Franklin Gothic Heavy" panose="020B0903020102020204" pitchFamily="34" charset="0"/>
            </a:endParaRPr>
          </a:p>
        </p:txBody>
      </p:sp>
      <p:sp>
        <p:nvSpPr>
          <p:cNvPr id="4" name="TextBox 3"/>
          <p:cNvSpPr txBox="1"/>
          <p:nvPr/>
        </p:nvSpPr>
        <p:spPr>
          <a:xfrm>
            <a:off x="308703" y="2981164"/>
            <a:ext cx="4912519" cy="830997"/>
          </a:xfrm>
          <a:prstGeom prst="rect">
            <a:avLst/>
          </a:prstGeom>
          <a:solidFill>
            <a:schemeClr val="accent5">
              <a:lumMod val="50000"/>
            </a:schemeClr>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4800" dirty="0" smtClean="0">
                <a:solidFill>
                  <a:schemeClr val="bg1"/>
                </a:solidFill>
                <a:latin typeface="Franklin Gothic Heavy" panose="020B0903020102020204" pitchFamily="34" charset="0"/>
              </a:rPr>
              <a:t>Non Legislative</a:t>
            </a:r>
            <a:endParaRPr lang="en-US" sz="4800" dirty="0">
              <a:solidFill>
                <a:schemeClr val="bg1"/>
              </a:solidFill>
              <a:latin typeface="Franklin Gothic Heavy" panose="020B0903020102020204" pitchFamily="34" charset="0"/>
            </a:endParaRPr>
          </a:p>
        </p:txBody>
      </p:sp>
      <p:sp>
        <p:nvSpPr>
          <p:cNvPr id="6" name="TextBox 5"/>
          <p:cNvSpPr txBox="1"/>
          <p:nvPr/>
        </p:nvSpPr>
        <p:spPr>
          <a:xfrm>
            <a:off x="409194" y="4626998"/>
            <a:ext cx="11596877" cy="2123658"/>
          </a:xfrm>
          <a:prstGeom prst="rect">
            <a:avLst/>
          </a:prstGeom>
          <a:solidFill>
            <a:schemeClr val="accent4">
              <a:lumMod val="20000"/>
              <a:lumOff val="80000"/>
            </a:schemeClr>
          </a:solidFill>
          <a:ln w="57150">
            <a:solidFill>
              <a:srgbClr val="FF0000"/>
            </a:solidFill>
            <a:prstDash val="dash"/>
          </a:ln>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4400" dirty="0" smtClean="0">
                <a:solidFill>
                  <a:schemeClr val="bg2">
                    <a:lumMod val="10000"/>
                  </a:schemeClr>
                </a:solidFill>
                <a:latin typeface="Franklin Gothic Demi Cond" panose="020B0706030402020204" pitchFamily="34" charset="0"/>
              </a:rPr>
              <a:t>Financial sector </a:t>
            </a:r>
          </a:p>
          <a:p>
            <a:pPr algn="ctr"/>
            <a:r>
              <a:rPr lang="en-US" sz="4400" dirty="0" smtClean="0">
                <a:solidFill>
                  <a:schemeClr val="bg2">
                    <a:lumMod val="10000"/>
                  </a:schemeClr>
                </a:solidFill>
                <a:latin typeface="Franklin Gothic Demi Cond" panose="020B0706030402020204" pitchFamily="34" charset="0"/>
              </a:rPr>
              <a:t>legislative reform commission (FSLRC)</a:t>
            </a:r>
          </a:p>
          <a:p>
            <a:pPr algn="ctr"/>
            <a:r>
              <a:rPr lang="en-US" sz="4400" dirty="0" smtClean="0">
                <a:solidFill>
                  <a:schemeClr val="bg2">
                    <a:lumMod val="10000"/>
                  </a:schemeClr>
                </a:solidFill>
                <a:latin typeface="Franklin Gothic Demi Cond" panose="020B0706030402020204" pitchFamily="34" charset="0"/>
              </a:rPr>
              <a:t>Justice BN Sri Krishna</a:t>
            </a:r>
            <a:endParaRPr lang="en-US" sz="4400" dirty="0" smtClean="0">
              <a:solidFill>
                <a:srgbClr val="FF0000"/>
              </a:solidFill>
              <a:latin typeface="Franklin Gothic Demi Cond" panose="020B0706030402020204" pitchFamily="34" charset="0"/>
            </a:endParaRPr>
          </a:p>
        </p:txBody>
      </p:sp>
    </p:spTree>
    <p:extLst>
      <p:ext uri="{BB962C8B-B14F-4D97-AF65-F5344CB8AC3E}">
        <p14:creationId xmlns:p14="http://schemas.microsoft.com/office/powerpoint/2010/main" val="60304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Non-Legislative</a:t>
            </a:r>
            <a:endParaRPr lang="en-US" dirty="0"/>
          </a:p>
        </p:txBody>
      </p:sp>
      <p:sp>
        <p:nvSpPr>
          <p:cNvPr id="3" name="Content Placeholder 2"/>
          <p:cNvSpPr>
            <a:spLocks noGrp="1"/>
          </p:cNvSpPr>
          <p:nvPr>
            <p:ph sz="half" idx="2"/>
          </p:nvPr>
        </p:nvSpPr>
        <p:spPr/>
        <p:txBody>
          <a:bodyPr/>
          <a:lstStyle/>
          <a:p>
            <a:r>
              <a:rPr lang="en-US" sz="4800" dirty="0"/>
              <a:t>Public consultation</a:t>
            </a:r>
          </a:p>
          <a:p>
            <a:r>
              <a:rPr lang="en-US" sz="4800" dirty="0"/>
              <a:t>Consumer </a:t>
            </a:r>
            <a:r>
              <a:rPr lang="en-US" sz="4800" dirty="0" smtClean="0"/>
              <a:t>awareness</a:t>
            </a:r>
            <a:endParaRPr lang="en-US" sz="4800" dirty="0"/>
          </a:p>
          <a:p>
            <a:r>
              <a:rPr lang="en-US" sz="4800" dirty="0" smtClean="0"/>
              <a:t>Transparency</a:t>
            </a:r>
            <a:endParaRPr lang="en-US" sz="4800" dirty="0"/>
          </a:p>
          <a:p>
            <a:endParaRPr lang="en-US" sz="4800" dirty="0" smtClean="0"/>
          </a:p>
        </p:txBody>
      </p:sp>
      <p:sp>
        <p:nvSpPr>
          <p:cNvPr id="4" name="Content Placeholder 3"/>
          <p:cNvSpPr>
            <a:spLocks noGrp="1"/>
          </p:cNvSpPr>
          <p:nvPr>
            <p:ph sz="quarter" idx="4"/>
          </p:nvPr>
        </p:nvSpPr>
        <p:spPr/>
        <p:txBody>
          <a:bodyPr>
            <a:normAutofit/>
          </a:bodyPr>
          <a:lstStyle/>
          <a:p>
            <a:r>
              <a:rPr lang="en-US" sz="4800" dirty="0" smtClean="0"/>
              <a:t>Repealing </a:t>
            </a:r>
            <a:r>
              <a:rPr lang="en-US" sz="4800" dirty="0"/>
              <a:t>laws, to create IFC</a:t>
            </a:r>
          </a:p>
          <a:p>
            <a:r>
              <a:rPr lang="en-US" sz="4800" dirty="0"/>
              <a:t>Merging existing bodies</a:t>
            </a:r>
          </a:p>
          <a:p>
            <a:r>
              <a:rPr lang="en-US" sz="4800" dirty="0"/>
              <a:t>Creating new bodies</a:t>
            </a:r>
          </a:p>
          <a:p>
            <a:endParaRPr lang="en-US" sz="4800" dirty="0"/>
          </a:p>
        </p:txBody>
      </p:sp>
      <p:sp>
        <p:nvSpPr>
          <p:cNvPr id="5" name="Text Placeholder 4"/>
          <p:cNvSpPr>
            <a:spLocks noGrp="1"/>
          </p:cNvSpPr>
          <p:nvPr>
            <p:ph type="body" idx="13"/>
          </p:nvPr>
        </p:nvSpPr>
        <p:spPr/>
        <p:txBody>
          <a:bodyPr/>
          <a:lstStyle/>
          <a:p>
            <a:r>
              <a:rPr lang="en-US" dirty="0" smtClean="0"/>
              <a:t>Legislative</a:t>
            </a:r>
            <a:endParaRPr lang="en-US" dirty="0"/>
          </a:p>
        </p:txBody>
      </p:sp>
    </p:spTree>
    <p:extLst>
      <p:ext uri="{BB962C8B-B14F-4D97-AF65-F5344CB8AC3E}">
        <p14:creationId xmlns:p14="http://schemas.microsoft.com/office/powerpoint/2010/main" val="203853702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529590" y="580422"/>
          <a:ext cx="8001762" cy="6096000"/>
        </p:xfrm>
        <a:graphic>
          <a:graphicData uri="http://schemas.openxmlformats.org/drawingml/2006/table">
            <a:tbl>
              <a:tblPr>
                <a:tableStyleId>{2D5ABB26-0587-4C30-8999-92F81FD0307C}</a:tableStyleId>
              </a:tblPr>
              <a:tblGrid>
                <a:gridCol w="1336276"/>
                <a:gridCol w="6665486"/>
              </a:tblGrid>
              <a:tr h="0">
                <a:tc>
                  <a:txBody>
                    <a:bodyPr/>
                    <a:lstStyle/>
                    <a:p>
                      <a:pPr marL="0" marR="0" fontAlgn="t">
                        <a:spcBef>
                          <a:spcPts val="0"/>
                        </a:spcBef>
                        <a:spcAft>
                          <a:spcPts val="0"/>
                        </a:spcAft>
                      </a:pPr>
                      <a:r>
                        <a:rPr lang="en-US" sz="2000" dirty="0">
                          <a:solidFill>
                            <a:schemeClr val="bg1"/>
                          </a:solidFill>
                          <a:effectLst/>
                          <a:latin typeface="Franklin Gothic Demi Cond" panose="020B0706030402020204" pitchFamily="34" charset="0"/>
                        </a:rPr>
                        <a:t>year</a:t>
                      </a:r>
                    </a:p>
                  </a:txBody>
                  <a:tcPr marL="50800" marR="50800" marT="50800" marB="50800"/>
                </a:tc>
                <a:tc>
                  <a:txBody>
                    <a:bodyPr/>
                    <a:lstStyle/>
                    <a:p>
                      <a:pPr marL="0" marR="0" fontAlgn="t">
                        <a:spcBef>
                          <a:spcPts val="0"/>
                        </a:spcBef>
                        <a:spcAft>
                          <a:spcPts val="0"/>
                        </a:spcAft>
                      </a:pPr>
                      <a:r>
                        <a:rPr lang="en-US" sz="2000">
                          <a:solidFill>
                            <a:schemeClr val="bg1"/>
                          </a:solidFill>
                          <a:effectLst/>
                          <a:latin typeface="Franklin Gothic Demi Cond" panose="020B0706030402020204" pitchFamily="34" charset="0"/>
                        </a:rPr>
                        <a:t>Act</a:t>
                      </a:r>
                    </a:p>
                  </a:txBody>
                  <a:tcPr marL="50800" marR="50800" marT="50800" marB="50800"/>
                </a:tc>
              </a:tr>
              <a:tr h="0">
                <a:tc>
                  <a:txBody>
                    <a:bodyPr/>
                    <a:lstStyle/>
                    <a:p>
                      <a:pPr marL="0" marR="0" algn="r" fontAlgn="t">
                        <a:spcBef>
                          <a:spcPts val="0"/>
                        </a:spcBef>
                        <a:spcAft>
                          <a:spcPts val="0"/>
                        </a:spcAft>
                      </a:pPr>
                      <a:r>
                        <a:rPr lang="en-US" sz="2000">
                          <a:solidFill>
                            <a:schemeClr val="bg1"/>
                          </a:solidFill>
                          <a:effectLst/>
                          <a:latin typeface="Franklin Gothic Demi Cond" panose="020B0706030402020204" pitchFamily="34" charset="0"/>
                        </a:rPr>
                        <a:t>1934</a:t>
                      </a:r>
                    </a:p>
                  </a:txBody>
                  <a:tcPr marL="50800" marR="50800" marT="50800" marB="50800"/>
                </a:tc>
                <a:tc>
                  <a:txBody>
                    <a:bodyPr/>
                    <a:lstStyle/>
                    <a:p>
                      <a:pPr marL="0" marR="0" fontAlgn="t">
                        <a:spcBef>
                          <a:spcPts val="0"/>
                        </a:spcBef>
                        <a:spcAft>
                          <a:spcPts val="0"/>
                        </a:spcAft>
                      </a:pPr>
                      <a:r>
                        <a:rPr lang="en-US" sz="2000">
                          <a:solidFill>
                            <a:schemeClr val="bg1"/>
                          </a:solidFill>
                          <a:effectLst/>
                          <a:latin typeface="Franklin Gothic Demi Cond" panose="020B0706030402020204" pitchFamily="34" charset="0"/>
                        </a:rPr>
                        <a:t>Reserve Bank of India Act</a:t>
                      </a:r>
                    </a:p>
                  </a:txBody>
                  <a:tcPr marL="50800" marR="50800" marT="50800" marB="50800"/>
                </a:tc>
              </a:tr>
              <a:tr h="0">
                <a:tc>
                  <a:txBody>
                    <a:bodyPr/>
                    <a:lstStyle/>
                    <a:p>
                      <a:pPr marL="0" marR="0" algn="r" fontAlgn="t">
                        <a:spcBef>
                          <a:spcPts val="0"/>
                        </a:spcBef>
                        <a:spcAft>
                          <a:spcPts val="0"/>
                        </a:spcAft>
                      </a:pPr>
                      <a:r>
                        <a:rPr lang="en-US" sz="2000">
                          <a:solidFill>
                            <a:schemeClr val="bg1"/>
                          </a:solidFill>
                          <a:effectLst/>
                          <a:latin typeface="Franklin Gothic Demi Cond" panose="020B0706030402020204" pitchFamily="34" charset="0"/>
                        </a:rPr>
                        <a:t>1938</a:t>
                      </a:r>
                    </a:p>
                  </a:txBody>
                  <a:tcPr marL="50800" marR="50800" marT="50800" marB="50800"/>
                </a:tc>
                <a:tc>
                  <a:txBody>
                    <a:bodyPr/>
                    <a:lstStyle/>
                    <a:p>
                      <a:pPr marL="0" marR="0" fontAlgn="t">
                        <a:spcBef>
                          <a:spcPts val="0"/>
                        </a:spcBef>
                        <a:spcAft>
                          <a:spcPts val="0"/>
                        </a:spcAft>
                      </a:pPr>
                      <a:r>
                        <a:rPr lang="en-US" sz="2000">
                          <a:solidFill>
                            <a:schemeClr val="bg1"/>
                          </a:solidFill>
                          <a:effectLst/>
                          <a:latin typeface="Franklin Gothic Demi Cond" panose="020B0706030402020204" pitchFamily="34" charset="0"/>
                        </a:rPr>
                        <a:t>Insurance Act</a:t>
                      </a:r>
                    </a:p>
                  </a:txBody>
                  <a:tcPr marL="50800" marR="50800" marT="50800" marB="50800"/>
                </a:tc>
              </a:tr>
              <a:tr h="0">
                <a:tc>
                  <a:txBody>
                    <a:bodyPr/>
                    <a:lstStyle/>
                    <a:p>
                      <a:pPr marL="0" marR="0" algn="r" fontAlgn="t">
                        <a:spcBef>
                          <a:spcPts val="0"/>
                        </a:spcBef>
                        <a:spcAft>
                          <a:spcPts val="0"/>
                        </a:spcAft>
                      </a:pPr>
                      <a:r>
                        <a:rPr lang="en-US" sz="2000">
                          <a:solidFill>
                            <a:schemeClr val="bg1"/>
                          </a:solidFill>
                          <a:effectLst/>
                          <a:latin typeface="Franklin Gothic Demi Cond" panose="020B0706030402020204" pitchFamily="34" charset="0"/>
                        </a:rPr>
                        <a:t>1944</a:t>
                      </a:r>
                    </a:p>
                  </a:txBody>
                  <a:tcPr marL="50800" marR="50800" marT="50800" marB="50800"/>
                </a:tc>
                <a:tc>
                  <a:txBody>
                    <a:bodyPr/>
                    <a:lstStyle/>
                    <a:p>
                      <a:pPr marL="0" marR="0" fontAlgn="t">
                        <a:spcBef>
                          <a:spcPts val="0"/>
                        </a:spcBef>
                        <a:spcAft>
                          <a:spcPts val="0"/>
                        </a:spcAft>
                      </a:pPr>
                      <a:r>
                        <a:rPr lang="en-US" sz="2000">
                          <a:solidFill>
                            <a:schemeClr val="bg1"/>
                          </a:solidFill>
                          <a:effectLst/>
                          <a:latin typeface="Franklin Gothic Demi Cond" panose="020B0706030402020204" pitchFamily="34" charset="0"/>
                        </a:rPr>
                        <a:t>Public Debt Act</a:t>
                      </a:r>
                    </a:p>
                  </a:txBody>
                  <a:tcPr marL="50800" marR="50800" marT="50800" marB="50800"/>
                </a:tc>
              </a:tr>
              <a:tr h="0">
                <a:tc>
                  <a:txBody>
                    <a:bodyPr/>
                    <a:lstStyle/>
                    <a:p>
                      <a:pPr marL="0" marR="0" algn="r" fontAlgn="t">
                        <a:spcBef>
                          <a:spcPts val="0"/>
                        </a:spcBef>
                        <a:spcAft>
                          <a:spcPts val="0"/>
                        </a:spcAft>
                      </a:pPr>
                      <a:r>
                        <a:rPr lang="en-US" sz="2000">
                          <a:solidFill>
                            <a:schemeClr val="bg1"/>
                          </a:solidFill>
                          <a:effectLst/>
                          <a:latin typeface="Franklin Gothic Demi Cond" panose="020B0706030402020204" pitchFamily="34" charset="0"/>
                        </a:rPr>
                        <a:t>1949</a:t>
                      </a:r>
                    </a:p>
                  </a:txBody>
                  <a:tcPr marL="50800" marR="50800" marT="50800" marB="50800"/>
                </a:tc>
                <a:tc>
                  <a:txBody>
                    <a:bodyPr/>
                    <a:lstStyle/>
                    <a:p>
                      <a:pPr marL="0" marR="0" fontAlgn="t">
                        <a:spcBef>
                          <a:spcPts val="0"/>
                        </a:spcBef>
                        <a:spcAft>
                          <a:spcPts val="0"/>
                        </a:spcAft>
                      </a:pPr>
                      <a:r>
                        <a:rPr lang="en-US" sz="2000" dirty="0">
                          <a:solidFill>
                            <a:schemeClr val="bg1"/>
                          </a:solidFill>
                          <a:effectLst/>
                          <a:latin typeface="Franklin Gothic Demi Cond" panose="020B0706030402020204" pitchFamily="34" charset="0"/>
                        </a:rPr>
                        <a:t>Banking Regulation Act</a:t>
                      </a:r>
                    </a:p>
                  </a:txBody>
                  <a:tcPr marL="50800" marR="50800" marT="50800" marB="50800"/>
                </a:tc>
              </a:tr>
              <a:tr h="0">
                <a:tc>
                  <a:txBody>
                    <a:bodyPr/>
                    <a:lstStyle/>
                    <a:p>
                      <a:pPr marL="0" marR="0" algn="r" fontAlgn="t">
                        <a:spcBef>
                          <a:spcPts val="0"/>
                        </a:spcBef>
                        <a:spcAft>
                          <a:spcPts val="0"/>
                        </a:spcAft>
                      </a:pPr>
                      <a:r>
                        <a:rPr lang="en-US" sz="2000">
                          <a:solidFill>
                            <a:schemeClr val="bg1"/>
                          </a:solidFill>
                          <a:effectLst/>
                          <a:latin typeface="Franklin Gothic Demi Cond" panose="020B0706030402020204" pitchFamily="34" charset="0"/>
                        </a:rPr>
                        <a:t>1952</a:t>
                      </a:r>
                    </a:p>
                  </a:txBody>
                  <a:tcPr marL="50800" marR="50800" marT="50800" marB="50800"/>
                </a:tc>
                <a:tc>
                  <a:txBody>
                    <a:bodyPr/>
                    <a:lstStyle/>
                    <a:p>
                      <a:pPr marL="0" marR="0" fontAlgn="t">
                        <a:spcBef>
                          <a:spcPts val="0"/>
                        </a:spcBef>
                        <a:spcAft>
                          <a:spcPts val="0"/>
                        </a:spcAft>
                      </a:pPr>
                      <a:r>
                        <a:rPr lang="en-US" sz="2000">
                          <a:solidFill>
                            <a:schemeClr val="bg1"/>
                          </a:solidFill>
                          <a:effectLst/>
                          <a:latin typeface="Franklin Gothic Demi Cond" panose="020B0706030402020204" pitchFamily="34" charset="0"/>
                        </a:rPr>
                        <a:t>Forward Contracts (Regulation) Act</a:t>
                      </a:r>
                    </a:p>
                  </a:txBody>
                  <a:tcPr marL="50800" marR="50800" marT="50800" marB="50800"/>
                </a:tc>
              </a:tr>
              <a:tr h="0">
                <a:tc>
                  <a:txBody>
                    <a:bodyPr/>
                    <a:lstStyle/>
                    <a:p>
                      <a:pPr marL="0" marR="0" algn="r" fontAlgn="t">
                        <a:spcBef>
                          <a:spcPts val="0"/>
                        </a:spcBef>
                        <a:spcAft>
                          <a:spcPts val="0"/>
                        </a:spcAft>
                      </a:pPr>
                      <a:r>
                        <a:rPr lang="en-US" sz="2000">
                          <a:solidFill>
                            <a:schemeClr val="bg1"/>
                          </a:solidFill>
                          <a:effectLst/>
                          <a:latin typeface="Franklin Gothic Demi Cond" panose="020B0706030402020204" pitchFamily="34" charset="0"/>
                        </a:rPr>
                        <a:t>1956</a:t>
                      </a:r>
                    </a:p>
                  </a:txBody>
                  <a:tcPr marL="50800" marR="50800" marT="50800" marB="50800"/>
                </a:tc>
                <a:tc>
                  <a:txBody>
                    <a:bodyPr/>
                    <a:lstStyle/>
                    <a:p>
                      <a:pPr marL="0" marR="0" fontAlgn="t">
                        <a:spcBef>
                          <a:spcPts val="0"/>
                        </a:spcBef>
                        <a:spcAft>
                          <a:spcPts val="0"/>
                        </a:spcAft>
                      </a:pPr>
                      <a:r>
                        <a:rPr lang="en-US" sz="2000" dirty="0">
                          <a:solidFill>
                            <a:schemeClr val="bg1"/>
                          </a:solidFill>
                          <a:effectLst/>
                          <a:latin typeface="Franklin Gothic Demi Cond" panose="020B0706030402020204" pitchFamily="34" charset="0"/>
                        </a:rPr>
                        <a:t>Securities Contracts (Regulation) Act</a:t>
                      </a:r>
                    </a:p>
                  </a:txBody>
                  <a:tcPr marL="50800" marR="50800" marT="50800" marB="50800"/>
                </a:tc>
              </a:tr>
              <a:tr h="0">
                <a:tc>
                  <a:txBody>
                    <a:bodyPr/>
                    <a:lstStyle/>
                    <a:p>
                      <a:pPr marL="0" marR="0" algn="r" fontAlgn="t">
                        <a:spcBef>
                          <a:spcPts val="0"/>
                        </a:spcBef>
                        <a:spcAft>
                          <a:spcPts val="0"/>
                        </a:spcAft>
                      </a:pPr>
                      <a:r>
                        <a:rPr lang="en-US" sz="2000">
                          <a:solidFill>
                            <a:schemeClr val="bg1"/>
                          </a:solidFill>
                          <a:effectLst/>
                          <a:latin typeface="Franklin Gothic Demi Cond" panose="020B0706030402020204" pitchFamily="34" charset="0"/>
                        </a:rPr>
                        <a:t>1961</a:t>
                      </a:r>
                    </a:p>
                  </a:txBody>
                  <a:tcPr marL="50800" marR="50800" marT="50800" marB="50800"/>
                </a:tc>
                <a:tc>
                  <a:txBody>
                    <a:bodyPr/>
                    <a:lstStyle/>
                    <a:p>
                      <a:pPr marL="0" marR="0" fontAlgn="t">
                        <a:spcBef>
                          <a:spcPts val="0"/>
                        </a:spcBef>
                        <a:spcAft>
                          <a:spcPts val="0"/>
                        </a:spcAft>
                      </a:pPr>
                      <a:r>
                        <a:rPr lang="en-US" sz="2000" dirty="0">
                          <a:solidFill>
                            <a:schemeClr val="bg1"/>
                          </a:solidFill>
                          <a:effectLst/>
                          <a:latin typeface="Franklin Gothic Demi Cond" panose="020B0706030402020204" pitchFamily="34" charset="0"/>
                        </a:rPr>
                        <a:t>Deposit Insurance and Credit Guarantee Corporation Act</a:t>
                      </a:r>
                    </a:p>
                  </a:txBody>
                  <a:tcPr marL="50800" marR="50800" marT="50800" marB="50800"/>
                </a:tc>
              </a:tr>
              <a:tr h="0">
                <a:tc>
                  <a:txBody>
                    <a:bodyPr/>
                    <a:lstStyle/>
                    <a:p>
                      <a:pPr marL="0" marR="0" algn="r" fontAlgn="t">
                        <a:spcBef>
                          <a:spcPts val="0"/>
                        </a:spcBef>
                        <a:spcAft>
                          <a:spcPts val="0"/>
                        </a:spcAft>
                      </a:pPr>
                      <a:r>
                        <a:rPr lang="en-US" sz="2000">
                          <a:solidFill>
                            <a:schemeClr val="bg1"/>
                          </a:solidFill>
                          <a:effectLst/>
                          <a:latin typeface="Franklin Gothic Demi Cond" panose="020B0706030402020204" pitchFamily="34" charset="0"/>
                        </a:rPr>
                        <a:t>1970</a:t>
                      </a:r>
                    </a:p>
                  </a:txBody>
                  <a:tcPr marL="50800" marR="50800" marT="50800" marB="50800"/>
                </a:tc>
                <a:tc>
                  <a:txBody>
                    <a:bodyPr/>
                    <a:lstStyle/>
                    <a:p>
                      <a:pPr marL="0" marR="0" fontAlgn="t">
                        <a:spcBef>
                          <a:spcPts val="0"/>
                        </a:spcBef>
                        <a:spcAft>
                          <a:spcPts val="0"/>
                        </a:spcAft>
                      </a:pPr>
                      <a:r>
                        <a:rPr lang="en-US" sz="2000" dirty="0">
                          <a:solidFill>
                            <a:schemeClr val="bg1"/>
                          </a:solidFill>
                          <a:effectLst/>
                          <a:latin typeface="Franklin Gothic Demi Cond" panose="020B0706030402020204" pitchFamily="34" charset="0"/>
                        </a:rPr>
                        <a:t>Banking Companies (Acquisition and Transfer of Undertakings) Act</a:t>
                      </a:r>
                    </a:p>
                  </a:txBody>
                  <a:tcPr marL="50800" marR="50800" marT="50800" marB="50800"/>
                </a:tc>
              </a:tr>
              <a:tr h="0">
                <a:tc>
                  <a:txBody>
                    <a:bodyPr/>
                    <a:lstStyle/>
                    <a:p>
                      <a:pPr marL="0" marR="0" algn="r" fontAlgn="t">
                        <a:spcBef>
                          <a:spcPts val="0"/>
                        </a:spcBef>
                        <a:spcAft>
                          <a:spcPts val="0"/>
                        </a:spcAft>
                      </a:pPr>
                      <a:r>
                        <a:rPr lang="en-US" sz="2000">
                          <a:solidFill>
                            <a:schemeClr val="bg1"/>
                          </a:solidFill>
                          <a:effectLst/>
                          <a:latin typeface="Franklin Gothic Demi Cond" panose="020B0706030402020204" pitchFamily="34" charset="0"/>
                        </a:rPr>
                        <a:t>1992</a:t>
                      </a:r>
                    </a:p>
                  </a:txBody>
                  <a:tcPr marL="50800" marR="50800" marT="50800" marB="50800"/>
                </a:tc>
                <a:tc>
                  <a:txBody>
                    <a:bodyPr/>
                    <a:lstStyle/>
                    <a:p>
                      <a:pPr marL="0" marR="0" fontAlgn="t">
                        <a:spcBef>
                          <a:spcPts val="0"/>
                        </a:spcBef>
                        <a:spcAft>
                          <a:spcPts val="0"/>
                        </a:spcAft>
                      </a:pPr>
                      <a:r>
                        <a:rPr lang="en-US" sz="2000" dirty="0" smtClean="0">
                          <a:solidFill>
                            <a:schemeClr val="bg1"/>
                          </a:solidFill>
                          <a:effectLst/>
                          <a:latin typeface="Franklin Gothic Demi Cond" panose="020B0706030402020204" pitchFamily="34" charset="0"/>
                        </a:rPr>
                        <a:t>SEBI</a:t>
                      </a:r>
                      <a:endParaRPr lang="en-US" sz="2000" dirty="0">
                        <a:solidFill>
                          <a:schemeClr val="bg1"/>
                        </a:solidFill>
                        <a:effectLst/>
                        <a:latin typeface="Franklin Gothic Demi Cond" panose="020B0706030402020204" pitchFamily="34" charset="0"/>
                      </a:endParaRPr>
                    </a:p>
                  </a:txBody>
                  <a:tcPr marL="50800" marR="50800" marT="50800" marB="50800"/>
                </a:tc>
              </a:tr>
              <a:tr h="0">
                <a:tc>
                  <a:txBody>
                    <a:bodyPr/>
                    <a:lstStyle/>
                    <a:p>
                      <a:pPr marL="0" marR="0" algn="r" fontAlgn="t">
                        <a:spcBef>
                          <a:spcPts val="0"/>
                        </a:spcBef>
                        <a:spcAft>
                          <a:spcPts val="0"/>
                        </a:spcAft>
                      </a:pPr>
                      <a:r>
                        <a:rPr lang="en-US" sz="2000">
                          <a:solidFill>
                            <a:schemeClr val="bg1"/>
                          </a:solidFill>
                          <a:effectLst/>
                          <a:latin typeface="Franklin Gothic Demi Cond" panose="020B0706030402020204" pitchFamily="34" charset="0"/>
                        </a:rPr>
                        <a:t>1996</a:t>
                      </a:r>
                    </a:p>
                  </a:txBody>
                  <a:tcPr marL="50800" marR="50800" marT="50800" marB="50800"/>
                </a:tc>
                <a:tc>
                  <a:txBody>
                    <a:bodyPr/>
                    <a:lstStyle/>
                    <a:p>
                      <a:pPr marL="0" marR="0" fontAlgn="t">
                        <a:spcBef>
                          <a:spcPts val="0"/>
                        </a:spcBef>
                        <a:spcAft>
                          <a:spcPts val="0"/>
                        </a:spcAft>
                      </a:pPr>
                      <a:r>
                        <a:rPr lang="en-US" sz="2000">
                          <a:solidFill>
                            <a:schemeClr val="bg1"/>
                          </a:solidFill>
                          <a:effectLst/>
                          <a:latin typeface="Franklin Gothic Demi Cond" panose="020B0706030402020204" pitchFamily="34" charset="0"/>
                        </a:rPr>
                        <a:t>Depositories Act</a:t>
                      </a:r>
                    </a:p>
                  </a:txBody>
                  <a:tcPr marL="50800" marR="50800" marT="50800" marB="50800"/>
                </a:tc>
              </a:tr>
              <a:tr h="0">
                <a:tc>
                  <a:txBody>
                    <a:bodyPr/>
                    <a:lstStyle/>
                    <a:p>
                      <a:pPr marL="0" marR="0" algn="r" fontAlgn="t">
                        <a:spcBef>
                          <a:spcPts val="0"/>
                        </a:spcBef>
                        <a:spcAft>
                          <a:spcPts val="0"/>
                        </a:spcAft>
                      </a:pPr>
                      <a:r>
                        <a:rPr lang="en-US" sz="2000">
                          <a:solidFill>
                            <a:schemeClr val="bg1"/>
                          </a:solidFill>
                          <a:effectLst/>
                          <a:latin typeface="Franklin Gothic Demi Cond" panose="020B0706030402020204" pitchFamily="34" charset="0"/>
                        </a:rPr>
                        <a:t>1999</a:t>
                      </a:r>
                    </a:p>
                  </a:txBody>
                  <a:tcPr marL="50800" marR="50800" marT="50800" marB="50800"/>
                </a:tc>
                <a:tc>
                  <a:txBody>
                    <a:bodyPr/>
                    <a:lstStyle/>
                    <a:p>
                      <a:pPr marL="0" marR="0" fontAlgn="t">
                        <a:spcBef>
                          <a:spcPts val="0"/>
                        </a:spcBef>
                        <a:spcAft>
                          <a:spcPts val="0"/>
                        </a:spcAft>
                      </a:pPr>
                      <a:r>
                        <a:rPr lang="en-US" sz="2000" dirty="0" smtClean="0">
                          <a:solidFill>
                            <a:schemeClr val="bg1"/>
                          </a:solidFill>
                          <a:effectLst/>
                          <a:latin typeface="Franklin Gothic Demi Cond" panose="020B0706030402020204" pitchFamily="34" charset="0"/>
                        </a:rPr>
                        <a:t>FEMA Act</a:t>
                      </a:r>
                      <a:endParaRPr lang="en-US" sz="2000" dirty="0">
                        <a:solidFill>
                          <a:schemeClr val="bg1"/>
                        </a:solidFill>
                        <a:effectLst/>
                        <a:latin typeface="Franklin Gothic Demi Cond" panose="020B0706030402020204" pitchFamily="34" charset="0"/>
                      </a:endParaRPr>
                    </a:p>
                  </a:txBody>
                  <a:tcPr marL="50800" marR="50800" marT="50800" marB="50800"/>
                </a:tc>
              </a:tr>
              <a:tr h="0">
                <a:tc>
                  <a:txBody>
                    <a:bodyPr/>
                    <a:lstStyle/>
                    <a:p>
                      <a:pPr marL="0" marR="0" algn="r" fontAlgn="t">
                        <a:spcBef>
                          <a:spcPts val="0"/>
                        </a:spcBef>
                        <a:spcAft>
                          <a:spcPts val="0"/>
                        </a:spcAft>
                      </a:pPr>
                      <a:r>
                        <a:rPr lang="en-US" sz="2000">
                          <a:solidFill>
                            <a:schemeClr val="bg1"/>
                          </a:solidFill>
                          <a:effectLst/>
                          <a:latin typeface="Franklin Gothic Demi Cond" panose="020B0706030402020204" pitchFamily="34" charset="0"/>
                        </a:rPr>
                        <a:t>1999</a:t>
                      </a:r>
                    </a:p>
                  </a:txBody>
                  <a:tcPr marL="50800" marR="50800" marT="50800" marB="50800"/>
                </a:tc>
                <a:tc>
                  <a:txBody>
                    <a:bodyPr/>
                    <a:lstStyle/>
                    <a:p>
                      <a:pPr marL="0" marR="0" fontAlgn="t">
                        <a:spcBef>
                          <a:spcPts val="0"/>
                        </a:spcBef>
                        <a:spcAft>
                          <a:spcPts val="0"/>
                        </a:spcAft>
                      </a:pPr>
                      <a:r>
                        <a:rPr lang="en-US" sz="2000" dirty="0" smtClean="0">
                          <a:solidFill>
                            <a:schemeClr val="bg1"/>
                          </a:solidFill>
                          <a:effectLst/>
                          <a:latin typeface="Franklin Gothic Demi Cond" panose="020B0706030402020204" pitchFamily="34" charset="0"/>
                        </a:rPr>
                        <a:t>IRDA Act</a:t>
                      </a:r>
                      <a:endParaRPr lang="en-US" sz="2000" dirty="0">
                        <a:solidFill>
                          <a:schemeClr val="bg1"/>
                        </a:solidFill>
                        <a:effectLst/>
                        <a:latin typeface="Franklin Gothic Demi Cond" panose="020B0706030402020204" pitchFamily="34" charset="0"/>
                      </a:endParaRPr>
                    </a:p>
                  </a:txBody>
                  <a:tcPr marL="50800" marR="50800" marT="50800" marB="50800"/>
                </a:tc>
              </a:tr>
              <a:tr h="0">
                <a:tc>
                  <a:txBody>
                    <a:bodyPr/>
                    <a:lstStyle/>
                    <a:p>
                      <a:pPr marL="0" marR="0" algn="r" fontAlgn="t">
                        <a:spcBef>
                          <a:spcPts val="0"/>
                        </a:spcBef>
                        <a:spcAft>
                          <a:spcPts val="0"/>
                        </a:spcAft>
                      </a:pPr>
                      <a:r>
                        <a:rPr lang="en-US" sz="2000">
                          <a:solidFill>
                            <a:schemeClr val="bg1"/>
                          </a:solidFill>
                          <a:effectLst/>
                          <a:latin typeface="Franklin Gothic Demi Cond" panose="020B0706030402020204" pitchFamily="34" charset="0"/>
                        </a:rPr>
                        <a:t>2006</a:t>
                      </a:r>
                    </a:p>
                  </a:txBody>
                  <a:tcPr marL="50800" marR="50800" marT="50800" marB="50800"/>
                </a:tc>
                <a:tc>
                  <a:txBody>
                    <a:bodyPr/>
                    <a:lstStyle/>
                    <a:p>
                      <a:pPr marL="0" marR="0" fontAlgn="t">
                        <a:spcBef>
                          <a:spcPts val="0"/>
                        </a:spcBef>
                        <a:spcAft>
                          <a:spcPts val="0"/>
                        </a:spcAft>
                      </a:pPr>
                      <a:r>
                        <a:rPr lang="en-US" sz="2000" dirty="0">
                          <a:solidFill>
                            <a:schemeClr val="bg1"/>
                          </a:solidFill>
                          <a:effectLst/>
                          <a:latin typeface="Franklin Gothic Demi Cond" panose="020B0706030402020204" pitchFamily="34" charset="0"/>
                        </a:rPr>
                        <a:t>Government Securities Act</a:t>
                      </a:r>
                    </a:p>
                  </a:txBody>
                  <a:tcPr marL="50800" marR="50800" marT="50800" marB="50800"/>
                </a:tc>
              </a:tr>
              <a:tr h="0">
                <a:tc>
                  <a:txBody>
                    <a:bodyPr/>
                    <a:lstStyle/>
                    <a:p>
                      <a:pPr marL="0" marR="0" algn="r" fontAlgn="t">
                        <a:spcBef>
                          <a:spcPts val="0"/>
                        </a:spcBef>
                        <a:spcAft>
                          <a:spcPts val="0"/>
                        </a:spcAft>
                      </a:pPr>
                      <a:r>
                        <a:rPr lang="en-US" sz="2000" dirty="0" smtClean="0">
                          <a:solidFill>
                            <a:schemeClr val="bg1"/>
                          </a:solidFill>
                          <a:effectLst/>
                          <a:latin typeface="Franklin Gothic Demi Cond" panose="020B0706030402020204" pitchFamily="34" charset="0"/>
                        </a:rPr>
                        <a:t>2013</a:t>
                      </a:r>
                      <a:endParaRPr lang="en-US" sz="2000" dirty="0">
                        <a:solidFill>
                          <a:schemeClr val="bg1"/>
                        </a:solidFill>
                        <a:effectLst/>
                        <a:latin typeface="Franklin Gothic Demi Cond" panose="020B0706030402020204" pitchFamily="34" charset="0"/>
                      </a:endParaRPr>
                    </a:p>
                  </a:txBody>
                  <a:tcPr marL="50800" marR="50800" marT="50800" marB="50800"/>
                </a:tc>
                <a:tc>
                  <a:txBody>
                    <a:bodyPr/>
                    <a:lstStyle/>
                    <a:p>
                      <a:pPr marL="0" marR="0" fontAlgn="t">
                        <a:spcBef>
                          <a:spcPts val="0"/>
                        </a:spcBef>
                        <a:spcAft>
                          <a:spcPts val="0"/>
                        </a:spcAft>
                      </a:pPr>
                      <a:r>
                        <a:rPr lang="en-US" sz="2000" dirty="0" smtClean="0">
                          <a:solidFill>
                            <a:schemeClr val="bg1"/>
                          </a:solidFill>
                          <a:effectLst/>
                          <a:latin typeface="Franklin Gothic Demi Cond" panose="020B0706030402020204" pitchFamily="34" charset="0"/>
                        </a:rPr>
                        <a:t>PFRDA</a:t>
                      </a:r>
                      <a:r>
                        <a:rPr lang="en-US" sz="2000" baseline="0" dirty="0" smtClean="0">
                          <a:solidFill>
                            <a:schemeClr val="bg1"/>
                          </a:solidFill>
                          <a:effectLst/>
                          <a:latin typeface="Franklin Gothic Demi Cond" panose="020B0706030402020204" pitchFamily="34" charset="0"/>
                        </a:rPr>
                        <a:t> Act</a:t>
                      </a:r>
                      <a:endParaRPr lang="en-US" sz="2000" dirty="0">
                        <a:solidFill>
                          <a:schemeClr val="bg1"/>
                        </a:solidFill>
                        <a:effectLst/>
                        <a:latin typeface="Franklin Gothic Demi Cond" panose="020B0706030402020204" pitchFamily="34" charset="0"/>
                      </a:endParaRPr>
                    </a:p>
                  </a:txBody>
                  <a:tcPr marL="50800" marR="50800" marT="50800" marB="50800"/>
                </a:tc>
              </a:tr>
            </a:tbl>
          </a:graphicData>
        </a:graphic>
      </p:graphicFrame>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9768" y="0"/>
            <a:ext cx="4142232" cy="276148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632" y="1173480"/>
            <a:ext cx="4876800" cy="4876800"/>
          </a:xfrm>
          <a:prstGeom prst="rect">
            <a:avLst/>
          </a:prstGeom>
        </p:spPr>
      </p:pic>
      <p:sp>
        <p:nvSpPr>
          <p:cNvPr id="9" name="TextBox 8"/>
          <p:cNvSpPr txBox="1"/>
          <p:nvPr/>
        </p:nvSpPr>
        <p:spPr>
          <a:xfrm>
            <a:off x="2448973" y="5295114"/>
            <a:ext cx="7671911" cy="1107996"/>
          </a:xfrm>
          <a:prstGeom prst="rect">
            <a:avLst/>
          </a:prstGeom>
          <a:solidFill>
            <a:srgbClr val="0070C0"/>
          </a:solidFill>
          <a:ln w="57150">
            <a:solidFill>
              <a:srgbClr val="FF0000"/>
            </a:solidFill>
            <a:prstDash val="dash"/>
          </a:ln>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6600" dirty="0" smtClean="0">
                <a:solidFill>
                  <a:schemeClr val="bg1"/>
                </a:solidFill>
                <a:latin typeface="Franklin Gothic Demi Cond" panose="020B0706030402020204" pitchFamily="34" charset="0"/>
              </a:rPr>
              <a:t>Indian Financial Code</a:t>
            </a:r>
          </a:p>
        </p:txBody>
      </p:sp>
    </p:spTree>
    <p:extLst>
      <p:ext uri="{BB962C8B-B14F-4D97-AF65-F5344CB8AC3E}">
        <p14:creationId xmlns:p14="http://schemas.microsoft.com/office/powerpoint/2010/main" val="256789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Mutual fund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600" y="2750643"/>
            <a:ext cx="3002280" cy="30022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45770">
            <a:off x="3097286" y="790952"/>
            <a:ext cx="1910080" cy="2483104"/>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661092">
            <a:off x="344142" y="1180287"/>
            <a:ext cx="3263748" cy="1151524"/>
          </a:xfrm>
          <a:prstGeom prst="rect">
            <a:avLst/>
          </a:prstGeom>
        </p:spPr>
      </p:pic>
      <p:sp>
        <p:nvSpPr>
          <p:cNvPr id="8" name="TextBox 7"/>
          <p:cNvSpPr txBox="1"/>
          <p:nvPr/>
        </p:nvSpPr>
        <p:spPr>
          <a:xfrm>
            <a:off x="1239520" y="5106592"/>
            <a:ext cx="3675888" cy="1200329"/>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Portfolio (AMC)</a:t>
            </a:r>
            <a:endParaRPr lang="en-US" sz="3600" dirty="0">
              <a:latin typeface="Arial Black" panose="020B0A04020102020204" pitchFamily="34" charset="0"/>
            </a:endParaRPr>
          </a:p>
        </p:txBody>
      </p:sp>
      <p:sp>
        <p:nvSpPr>
          <p:cNvPr id="9" name="TextBox 8"/>
          <p:cNvSpPr txBox="1"/>
          <p:nvPr/>
        </p:nvSpPr>
        <p:spPr>
          <a:xfrm rot="21213415">
            <a:off x="5329302" y="2592732"/>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Unit</a:t>
            </a:r>
            <a:endParaRPr lang="en-US" sz="3600" dirty="0">
              <a:latin typeface="Arial Black" panose="020B0A04020102020204" pitchFamily="34" charset="0"/>
            </a:endParaRPr>
          </a:p>
        </p:txBody>
      </p:sp>
      <p:sp>
        <p:nvSpPr>
          <p:cNvPr id="10" name="TextBox 9"/>
          <p:cNvSpPr txBox="1"/>
          <p:nvPr/>
        </p:nvSpPr>
        <p:spPr>
          <a:xfrm rot="21213415">
            <a:off x="5447502" y="3356715"/>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Unit</a:t>
            </a:r>
            <a:endParaRPr lang="en-US" sz="3600" dirty="0">
              <a:latin typeface="Arial Black" panose="020B0A04020102020204" pitchFamily="34" charset="0"/>
            </a:endParaRPr>
          </a:p>
        </p:txBody>
      </p:sp>
      <p:sp>
        <p:nvSpPr>
          <p:cNvPr id="11" name="TextBox 10"/>
          <p:cNvSpPr txBox="1"/>
          <p:nvPr/>
        </p:nvSpPr>
        <p:spPr>
          <a:xfrm rot="21213415">
            <a:off x="5565704" y="4120698"/>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Unit</a:t>
            </a:r>
            <a:endParaRPr lang="en-US" sz="3600" dirty="0">
              <a:latin typeface="Arial Black" panose="020B0A04020102020204" pitchFamily="34" charset="0"/>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6916" y="634445"/>
            <a:ext cx="3960364" cy="3960364"/>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8714" y="2657171"/>
            <a:ext cx="3875276" cy="3875276"/>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2080" y="634444"/>
            <a:ext cx="3960364" cy="396036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3878" y="2657170"/>
            <a:ext cx="3875276" cy="3875276"/>
          </a:xfrm>
          <a:prstGeom prst="rect">
            <a:avLst/>
          </a:prstGeom>
        </p:spPr>
      </p:pic>
      <p:sp>
        <p:nvSpPr>
          <p:cNvPr id="16" name="TextBox 15"/>
          <p:cNvSpPr txBox="1"/>
          <p:nvPr/>
        </p:nvSpPr>
        <p:spPr>
          <a:xfrm rot="21160399">
            <a:off x="5090820" y="1281175"/>
            <a:ext cx="2195705" cy="1283910"/>
          </a:xfrm>
          <a:prstGeom prst="leftArrow">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NAV</a:t>
            </a:r>
            <a:endParaRPr lang="en-US" sz="3600" dirty="0">
              <a:latin typeface="Arial Black" panose="020B0A04020102020204" pitchFamily="34" charset="0"/>
            </a:endParaRPr>
          </a:p>
        </p:txBody>
      </p:sp>
      <p:sp>
        <p:nvSpPr>
          <p:cNvPr id="17" name="TextBox 16"/>
          <p:cNvSpPr txBox="1"/>
          <p:nvPr/>
        </p:nvSpPr>
        <p:spPr>
          <a:xfrm>
            <a:off x="7775575" y="4255781"/>
            <a:ext cx="3229473" cy="2384405"/>
          </a:xfrm>
          <a:prstGeom prst="leftArrow">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EXIT LOAD</a:t>
            </a:r>
            <a:endParaRPr lang="en-US" sz="3600" dirty="0">
              <a:latin typeface="Arial Black" panose="020B0A04020102020204" pitchFamily="34" charset="0"/>
            </a:endParaRPr>
          </a:p>
        </p:txBody>
      </p:sp>
    </p:spTree>
    <p:extLst>
      <p:ext uri="{BB962C8B-B14F-4D97-AF65-F5344CB8AC3E}">
        <p14:creationId xmlns:p14="http://schemas.microsoft.com/office/powerpoint/2010/main" val="329509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single, unified financial </a:t>
            </a:r>
            <a:r>
              <a:rPr lang="en-IN" dirty="0" smtClean="0"/>
              <a:t>law</a:t>
            </a:r>
          </a:p>
          <a:p>
            <a:r>
              <a:rPr lang="en-US" dirty="0"/>
              <a:t>precise objectives </a:t>
            </a:r>
            <a:endParaRPr lang="en-US" dirty="0" smtClean="0"/>
          </a:p>
          <a:p>
            <a:r>
              <a:rPr lang="en-US" dirty="0" smtClean="0"/>
              <a:t>precise </a:t>
            </a:r>
            <a:r>
              <a:rPr lang="en-US" dirty="0"/>
              <a:t>powers given to financial agencies</a:t>
            </a:r>
          </a:p>
          <a:p>
            <a:pPr fontAlgn="ctr"/>
            <a:r>
              <a:rPr lang="en-US" dirty="0" smtClean="0"/>
              <a:t>checks </a:t>
            </a:r>
            <a:r>
              <a:rPr lang="en-US" dirty="0"/>
              <a:t>and balances around </a:t>
            </a:r>
            <a:r>
              <a:rPr lang="en-US" dirty="0" smtClean="0"/>
              <a:t>regulators</a:t>
            </a:r>
          </a:p>
          <a:p>
            <a:pPr fontAlgn="ctr"/>
            <a:r>
              <a:rPr lang="en-US" strike="sngStrike" dirty="0" smtClean="0">
                <a:solidFill>
                  <a:srgbClr val="FFC000"/>
                </a:solidFill>
              </a:rPr>
              <a:t>450 </a:t>
            </a:r>
            <a:r>
              <a:rPr lang="en-US" strike="sngStrike" dirty="0">
                <a:solidFill>
                  <a:srgbClr val="FFC000"/>
                </a:solidFill>
              </a:rPr>
              <a:t>clauses and six schedules</a:t>
            </a:r>
            <a:r>
              <a:rPr lang="en-US" dirty="0"/>
              <a:t>.</a:t>
            </a:r>
          </a:p>
        </p:txBody>
      </p:sp>
      <p:sp>
        <p:nvSpPr>
          <p:cNvPr id="2" name="Title 1"/>
          <p:cNvSpPr>
            <a:spLocks noGrp="1"/>
          </p:cNvSpPr>
          <p:nvPr>
            <p:ph type="title"/>
          </p:nvPr>
        </p:nvSpPr>
        <p:spPr/>
        <p:txBody>
          <a:bodyPr>
            <a:normAutofit fontScale="90000"/>
          </a:bodyPr>
          <a:lstStyle/>
          <a:p>
            <a:r>
              <a:rPr lang="en-US" dirty="0" smtClean="0"/>
              <a:t>Indian Financial Code</a:t>
            </a:r>
            <a:endParaRPr lang="en-US" dirty="0"/>
          </a:p>
        </p:txBody>
      </p:sp>
    </p:spTree>
    <p:extLst>
      <p:ext uri="{BB962C8B-B14F-4D97-AF65-F5344CB8AC3E}">
        <p14:creationId xmlns:p14="http://schemas.microsoft.com/office/powerpoint/2010/main" val="348356725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FSLRC: Present vs Future Agencies</a:t>
            </a:r>
            <a:endParaRPr lang="en-US" dirty="0"/>
          </a:p>
        </p:txBody>
      </p:sp>
      <p:sp>
        <p:nvSpPr>
          <p:cNvPr id="4" name="TextBox 3"/>
          <p:cNvSpPr txBox="1"/>
          <p:nvPr/>
        </p:nvSpPr>
        <p:spPr>
          <a:xfrm>
            <a:off x="838200" y="1341273"/>
            <a:ext cx="2124456"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RBI</a:t>
            </a:r>
            <a:endParaRPr lang="en-US" sz="3600" dirty="0">
              <a:latin typeface="Arial Black" panose="020B0A04020102020204" pitchFamily="34" charset="0"/>
            </a:endParaRPr>
          </a:p>
        </p:txBody>
      </p:sp>
      <p:sp>
        <p:nvSpPr>
          <p:cNvPr id="5" name="TextBox 4"/>
          <p:cNvSpPr txBox="1"/>
          <p:nvPr/>
        </p:nvSpPr>
        <p:spPr>
          <a:xfrm>
            <a:off x="6309360" y="890786"/>
            <a:ext cx="3675888" cy="6463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RBI</a:t>
            </a:r>
            <a:endParaRPr lang="en-US" sz="3600" dirty="0">
              <a:latin typeface="Arial Black" panose="020B0A04020102020204" pitchFamily="34" charset="0"/>
            </a:endParaRPr>
          </a:p>
        </p:txBody>
      </p:sp>
      <p:sp>
        <p:nvSpPr>
          <p:cNvPr id="6" name="TextBox 5"/>
          <p:cNvSpPr txBox="1"/>
          <p:nvPr/>
        </p:nvSpPr>
        <p:spPr>
          <a:xfrm>
            <a:off x="6309360" y="1664439"/>
            <a:ext cx="3675888" cy="646331"/>
          </a:xfrm>
          <a:prstGeom prst="rect">
            <a:avLst/>
          </a:prstGeom>
          <a:solidFill>
            <a:srgbClr val="002060"/>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Debt </a:t>
            </a:r>
            <a:r>
              <a:rPr lang="en-US" sz="3600" dirty="0" err="1" smtClean="0">
                <a:latin typeface="Arial Black" panose="020B0A04020102020204" pitchFamily="34" charset="0"/>
              </a:rPr>
              <a:t>Mgmt</a:t>
            </a:r>
            <a:endParaRPr lang="en-US" sz="3600" dirty="0">
              <a:latin typeface="Arial Black" panose="020B0A04020102020204" pitchFamily="34" charset="0"/>
            </a:endParaRPr>
          </a:p>
        </p:txBody>
      </p:sp>
      <p:cxnSp>
        <p:nvCxnSpPr>
          <p:cNvPr id="7" name="Straight Arrow Connector 6"/>
          <p:cNvCxnSpPr>
            <a:stCxn id="4" idx="3"/>
            <a:endCxn id="5" idx="1"/>
          </p:cNvCxnSpPr>
          <p:nvPr/>
        </p:nvCxnSpPr>
        <p:spPr>
          <a:xfrm flipV="1">
            <a:off x="2962656" y="1213952"/>
            <a:ext cx="3346704" cy="450487"/>
          </a:xfrm>
          <a:prstGeom prst="straightConnector1">
            <a:avLst/>
          </a:prstGeom>
          <a:ln w="76200">
            <a:solidFill>
              <a:srgbClr val="FF0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0" name="Straight Arrow Connector 9"/>
          <p:cNvCxnSpPr>
            <a:stCxn id="4" idx="3"/>
            <a:endCxn id="6" idx="1"/>
          </p:cNvCxnSpPr>
          <p:nvPr/>
        </p:nvCxnSpPr>
        <p:spPr>
          <a:xfrm>
            <a:off x="2962656" y="1664439"/>
            <a:ext cx="3346704" cy="323166"/>
          </a:xfrm>
          <a:prstGeom prst="straightConnector1">
            <a:avLst/>
          </a:prstGeom>
          <a:ln w="76200">
            <a:solidFill>
              <a:srgbClr val="FF0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8" name="TextBox 7"/>
          <p:cNvSpPr txBox="1"/>
          <p:nvPr/>
        </p:nvSpPr>
        <p:spPr>
          <a:xfrm>
            <a:off x="838200" y="2345712"/>
            <a:ext cx="3276600" cy="2308324"/>
          </a:xfrm>
          <a:prstGeom prst="rightArrowCallou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a:latin typeface="Arial Black" panose="020B0A04020102020204" pitchFamily="34" charset="0"/>
              </a:rPr>
              <a:t>SEBI </a:t>
            </a:r>
          </a:p>
          <a:p>
            <a:pPr algn="ctr"/>
            <a:r>
              <a:rPr lang="en-US" sz="3600" dirty="0">
                <a:latin typeface="Arial Black" panose="020B0A04020102020204" pitchFamily="34" charset="0"/>
              </a:rPr>
              <a:t>FMC </a:t>
            </a:r>
          </a:p>
          <a:p>
            <a:pPr algn="ctr"/>
            <a:r>
              <a:rPr lang="en-US" sz="3600" dirty="0">
                <a:latin typeface="Arial Black" panose="020B0A04020102020204" pitchFamily="34" charset="0"/>
              </a:rPr>
              <a:t>IRDA </a:t>
            </a:r>
          </a:p>
          <a:p>
            <a:pPr algn="ctr"/>
            <a:r>
              <a:rPr lang="en-US" sz="3600" dirty="0">
                <a:latin typeface="Arial Black" panose="020B0A04020102020204" pitchFamily="34" charset="0"/>
              </a:rPr>
              <a:t>PFRDA</a:t>
            </a:r>
          </a:p>
        </p:txBody>
      </p:sp>
      <p:sp>
        <p:nvSpPr>
          <p:cNvPr id="9" name="TextBox 8"/>
          <p:cNvSpPr txBox="1"/>
          <p:nvPr/>
        </p:nvSpPr>
        <p:spPr>
          <a:xfrm>
            <a:off x="4114800" y="3208122"/>
            <a:ext cx="2395728" cy="646331"/>
          </a:xfrm>
          <a:prstGeom prst="rect">
            <a:avLst/>
          </a:prstGeom>
          <a:solidFill>
            <a:srgbClr val="002060"/>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UFA</a:t>
            </a:r>
            <a:endParaRPr lang="en-US" sz="3600" dirty="0">
              <a:latin typeface="Arial Black" panose="020B0A04020102020204" pitchFamily="34" charset="0"/>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4506" y="4531293"/>
            <a:ext cx="1612908" cy="1612908"/>
          </a:xfrm>
          <a:prstGeom prst="rect">
            <a:avLst/>
          </a:prstGeom>
        </p:spPr>
      </p:pic>
      <p:sp>
        <p:nvSpPr>
          <p:cNvPr id="18" name="TextBox 17"/>
          <p:cNvSpPr txBox="1"/>
          <p:nvPr/>
        </p:nvSpPr>
        <p:spPr>
          <a:xfrm>
            <a:off x="737616" y="4919608"/>
            <a:ext cx="2124456"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SAT</a:t>
            </a:r>
            <a:endParaRPr lang="en-US" sz="3600" dirty="0">
              <a:latin typeface="Arial Black" panose="020B0A04020102020204" pitchFamily="34" charset="0"/>
            </a:endParaRPr>
          </a:p>
        </p:txBody>
      </p:sp>
      <p:sp>
        <p:nvSpPr>
          <p:cNvPr id="21" name="TextBox 20"/>
          <p:cNvSpPr txBox="1"/>
          <p:nvPr/>
        </p:nvSpPr>
        <p:spPr>
          <a:xfrm>
            <a:off x="6577831" y="3208121"/>
            <a:ext cx="3675888"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3600" dirty="0">
                <a:latin typeface="Arial Black" panose="020B0A04020102020204" pitchFamily="34" charset="0"/>
              </a:rPr>
              <a:t>FSAT</a:t>
            </a:r>
          </a:p>
        </p:txBody>
      </p:sp>
      <p:sp>
        <p:nvSpPr>
          <p:cNvPr id="22" name="TextBox 21"/>
          <p:cNvSpPr txBox="1"/>
          <p:nvPr/>
        </p:nvSpPr>
        <p:spPr>
          <a:xfrm>
            <a:off x="6598288" y="4105472"/>
            <a:ext cx="3675888" cy="646331"/>
          </a:xfrm>
          <a:prstGeom prst="rect">
            <a:avLst/>
          </a:prstGeom>
          <a:solidFill>
            <a:srgbClr val="002060"/>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FRA</a:t>
            </a:r>
            <a:endParaRPr lang="en-US" sz="3600" dirty="0">
              <a:latin typeface="Arial Black" panose="020B0A04020102020204" pitchFamily="34" charset="0"/>
            </a:endParaRPr>
          </a:p>
        </p:txBody>
      </p:sp>
      <p:cxnSp>
        <p:nvCxnSpPr>
          <p:cNvPr id="23" name="Straight Arrow Connector 22"/>
          <p:cNvCxnSpPr/>
          <p:nvPr/>
        </p:nvCxnSpPr>
        <p:spPr>
          <a:xfrm flipV="1">
            <a:off x="2882529" y="3531286"/>
            <a:ext cx="3715759" cy="1711487"/>
          </a:xfrm>
          <a:prstGeom prst="straightConnector1">
            <a:avLst/>
          </a:prstGeom>
          <a:ln w="76200">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1102" y="854026"/>
            <a:ext cx="1942325" cy="1456744"/>
          </a:xfrm>
          <a:prstGeom prst="rect">
            <a:avLst/>
          </a:prstGeom>
        </p:spPr>
      </p:pic>
      <p:sp>
        <p:nvSpPr>
          <p:cNvPr id="16" name="TextBox 15"/>
          <p:cNvSpPr txBox="1"/>
          <p:nvPr/>
        </p:nvSpPr>
        <p:spPr>
          <a:xfrm>
            <a:off x="3694176" y="4885192"/>
            <a:ext cx="6580000" cy="646331"/>
          </a:xfrm>
          <a:prstGeom prst="rect">
            <a:avLst/>
          </a:prstGeom>
          <a:solidFill>
            <a:srgbClr val="002060"/>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Resolution Corp (DICGC)</a:t>
            </a:r>
            <a:endParaRPr lang="en-US" sz="3600" dirty="0">
              <a:latin typeface="Arial Black" panose="020B0A04020102020204" pitchFamily="34" charset="0"/>
            </a:endParaRPr>
          </a:p>
        </p:txBody>
      </p:sp>
      <p:sp>
        <p:nvSpPr>
          <p:cNvPr id="19" name="TextBox 18"/>
          <p:cNvSpPr txBox="1"/>
          <p:nvPr/>
        </p:nvSpPr>
        <p:spPr>
          <a:xfrm>
            <a:off x="7068312" y="5649154"/>
            <a:ext cx="3182248" cy="646331"/>
          </a:xfrm>
          <a:prstGeom prst="rect">
            <a:avLst/>
          </a:prstGeom>
          <a:solidFill>
            <a:srgbClr val="FFC000"/>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3600" dirty="0" smtClean="0">
                <a:solidFill>
                  <a:schemeClr val="tx1"/>
                </a:solidFill>
                <a:latin typeface="Arial Black" panose="020B0A04020102020204" pitchFamily="34" charset="0"/>
              </a:rPr>
              <a:t>FSDC</a:t>
            </a:r>
            <a:endParaRPr lang="en-US" sz="3600" dirty="0">
              <a:solidFill>
                <a:schemeClr val="tx1"/>
              </a:solidFill>
              <a:latin typeface="Arial Black" panose="020B0A04020102020204" pitchFamily="34" charset="0"/>
            </a:endParaRPr>
          </a:p>
        </p:txBody>
      </p:sp>
      <p:sp>
        <p:nvSpPr>
          <p:cNvPr id="20" name="TextBox 19"/>
          <p:cNvSpPr txBox="1"/>
          <p:nvPr/>
        </p:nvSpPr>
        <p:spPr>
          <a:xfrm>
            <a:off x="838200" y="5649154"/>
            <a:ext cx="5983224" cy="1200329"/>
          </a:xfrm>
          <a:prstGeom prst="rect">
            <a:avLst/>
          </a:prstGeom>
          <a:solidFill>
            <a:srgbClr val="FFC000"/>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3600" dirty="0" smtClean="0">
                <a:solidFill>
                  <a:schemeClr val="tx1"/>
                </a:solidFill>
                <a:latin typeface="Arial Black" panose="020B0A04020102020204" pitchFamily="34" charset="0"/>
              </a:rPr>
              <a:t>Financial </a:t>
            </a:r>
            <a:r>
              <a:rPr lang="en-US" sz="3600" dirty="0">
                <a:solidFill>
                  <a:schemeClr val="tx1"/>
                </a:solidFill>
                <a:latin typeface="Arial Black" panose="020B0A04020102020204" pitchFamily="34" charset="0"/>
              </a:rPr>
              <a:t>Data Management </a:t>
            </a:r>
            <a:r>
              <a:rPr lang="en-US" sz="3600" dirty="0" smtClean="0">
                <a:solidFill>
                  <a:schemeClr val="tx1"/>
                </a:solidFill>
                <a:latin typeface="Arial Black" panose="020B0A04020102020204" pitchFamily="34" charset="0"/>
              </a:rPr>
              <a:t>Centre</a:t>
            </a:r>
            <a:endParaRPr lang="en-US" sz="3600"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208997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1000"/>
                                        <p:tgtEl>
                                          <p:spTgt spid="21"/>
                                        </p:tgtEl>
                                      </p:cBhvr>
                                    </p:animEffect>
                                    <p:anim calcmode="lin" valueType="num">
                                      <p:cBhvr>
                                        <p:cTn id="39" dur="1000" fill="hold"/>
                                        <p:tgtEl>
                                          <p:spTgt spid="21"/>
                                        </p:tgtEl>
                                        <p:attrNameLst>
                                          <p:attrName>ppt_x</p:attrName>
                                        </p:attrNameLst>
                                      </p:cBhvr>
                                      <p:tavLst>
                                        <p:tav tm="0">
                                          <p:val>
                                            <p:strVal val="#ppt_x"/>
                                          </p:val>
                                        </p:tav>
                                        <p:tav tm="100000">
                                          <p:val>
                                            <p:strVal val="#ppt_x"/>
                                          </p:val>
                                        </p:tav>
                                      </p:tavLst>
                                    </p:anim>
                                    <p:anim calcmode="lin" valueType="num">
                                      <p:cBhvr>
                                        <p:cTn id="4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1000"/>
                                        <p:tgtEl>
                                          <p:spTgt spid="22"/>
                                        </p:tgtEl>
                                      </p:cBhvr>
                                    </p:animEffect>
                                    <p:anim calcmode="lin" valueType="num">
                                      <p:cBhvr>
                                        <p:cTn id="46" dur="1000" fill="hold"/>
                                        <p:tgtEl>
                                          <p:spTgt spid="22"/>
                                        </p:tgtEl>
                                        <p:attrNameLst>
                                          <p:attrName>ppt_x</p:attrName>
                                        </p:attrNameLst>
                                      </p:cBhvr>
                                      <p:tavLst>
                                        <p:tav tm="0">
                                          <p:val>
                                            <p:strVal val="#ppt_x"/>
                                          </p:val>
                                        </p:tav>
                                        <p:tav tm="100000">
                                          <p:val>
                                            <p:strVal val="#ppt_x"/>
                                          </p:val>
                                        </p:tav>
                                      </p:tavLst>
                                    </p:anim>
                                    <p:anim calcmode="lin" valueType="num">
                                      <p:cBhvr>
                                        <p:cTn id="4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1000"/>
                                        <p:tgtEl>
                                          <p:spTgt spid="19"/>
                                        </p:tgtEl>
                                      </p:cBhvr>
                                    </p:animEffect>
                                    <p:anim calcmode="lin" valueType="num">
                                      <p:cBhvr>
                                        <p:cTn id="63" dur="1000" fill="hold"/>
                                        <p:tgtEl>
                                          <p:spTgt spid="19"/>
                                        </p:tgtEl>
                                        <p:attrNameLst>
                                          <p:attrName>ppt_x</p:attrName>
                                        </p:attrNameLst>
                                      </p:cBhvr>
                                      <p:tavLst>
                                        <p:tav tm="0">
                                          <p:val>
                                            <p:strVal val="#ppt_x"/>
                                          </p:val>
                                        </p:tav>
                                        <p:tav tm="100000">
                                          <p:val>
                                            <p:strVal val="#ppt_x"/>
                                          </p:val>
                                        </p:tav>
                                      </p:tavLst>
                                    </p:anim>
                                    <p:anim calcmode="lin" valueType="num">
                                      <p:cBhvr>
                                        <p:cTn id="6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8" grpId="0" animBg="1"/>
      <p:bldP spid="21" grpId="0" animBg="1"/>
      <p:bldP spid="22" grpId="0" animBg="1"/>
      <p:bldP spid="16" grpId="0" animBg="1"/>
      <p:bldP spid="19" grpId="0" animBg="1"/>
      <p:bldP spid="2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3326" y="3389485"/>
            <a:ext cx="2240474" cy="3200677"/>
          </a:xfrm>
          <a:prstGeom prst="rect">
            <a:avLst/>
          </a:prstGeom>
        </p:spPr>
      </p:pic>
      <p:sp>
        <p:nvSpPr>
          <p:cNvPr id="2" name="Content Placeholder 1"/>
          <p:cNvSpPr>
            <a:spLocks noGrp="1"/>
          </p:cNvSpPr>
          <p:nvPr>
            <p:ph idx="1"/>
          </p:nvPr>
        </p:nvSpPr>
        <p:spPr/>
        <p:txBody>
          <a:bodyPr/>
          <a:lstStyle/>
          <a:p>
            <a:r>
              <a:rPr lang="en-US" dirty="0" smtClean="0"/>
              <a:t>2010, </a:t>
            </a:r>
            <a:r>
              <a:rPr lang="en-US" dirty="0" err="1" smtClean="0"/>
              <a:t>Dept</a:t>
            </a:r>
            <a:r>
              <a:rPr lang="en-US" dirty="0" smtClean="0"/>
              <a:t> of Economic affairs</a:t>
            </a:r>
          </a:p>
          <a:p>
            <a:r>
              <a:rPr lang="en-US" dirty="0" smtClean="0"/>
              <a:t>FM + 5 regulators</a:t>
            </a:r>
          </a:p>
          <a:p>
            <a:r>
              <a:rPr lang="en-US" dirty="0"/>
              <a:t>RBI, </a:t>
            </a:r>
            <a:r>
              <a:rPr lang="en-US" dirty="0" smtClean="0"/>
              <a:t>SEBI</a:t>
            </a:r>
            <a:r>
              <a:rPr lang="en-US" dirty="0"/>
              <a:t>, IRDA, PFRDA and </a:t>
            </a:r>
            <a:r>
              <a:rPr lang="en-US" dirty="0" smtClean="0"/>
              <a:t>FMC</a:t>
            </a:r>
          </a:p>
          <a:p>
            <a:r>
              <a:rPr lang="en-US" dirty="0" smtClean="0"/>
              <a:t>Coordination, consultation, literacy</a:t>
            </a:r>
          </a:p>
        </p:txBody>
      </p:sp>
      <p:sp>
        <p:nvSpPr>
          <p:cNvPr id="3" name="Title 2"/>
          <p:cNvSpPr>
            <a:spLocks noGrp="1"/>
          </p:cNvSpPr>
          <p:nvPr>
            <p:ph type="title"/>
          </p:nvPr>
        </p:nvSpPr>
        <p:spPr/>
        <p:txBody>
          <a:bodyPr>
            <a:noAutofit/>
          </a:bodyPr>
          <a:lstStyle/>
          <a:p>
            <a:r>
              <a:rPr lang="en-US" sz="3200" b="1" dirty="0"/>
              <a:t>Financial Stability and Development Council (FSDC</a:t>
            </a:r>
            <a:r>
              <a:rPr lang="en-US" sz="3200" b="1" dirty="0" smtClean="0"/>
              <a:t>)?</a:t>
            </a:r>
            <a:endParaRPr lang="en-US" sz="3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822" y="3825826"/>
            <a:ext cx="3446026" cy="2584520"/>
          </a:xfrm>
          <a:prstGeom prst="rect">
            <a:avLst/>
          </a:prstGeom>
        </p:spPr>
      </p:pic>
    </p:spTree>
    <p:extLst>
      <p:ext uri="{BB962C8B-B14F-4D97-AF65-F5344CB8AC3E}">
        <p14:creationId xmlns:p14="http://schemas.microsoft.com/office/powerpoint/2010/main" val="47830517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Under G20,</a:t>
            </a:r>
          </a:p>
          <a:p>
            <a:r>
              <a:rPr lang="en-US" dirty="0" smtClean="0"/>
              <a:t>Basel, Switzerland</a:t>
            </a:r>
          </a:p>
          <a:p>
            <a:r>
              <a:rPr lang="en-US" dirty="0" smtClean="0"/>
              <a:t>Coordination between national bodies</a:t>
            </a:r>
          </a:p>
          <a:p>
            <a:r>
              <a:rPr lang="en-US" dirty="0" smtClean="0"/>
              <a:t>Meets twice a year</a:t>
            </a:r>
          </a:p>
          <a:p>
            <a:r>
              <a:rPr lang="en-US" dirty="0" smtClean="0"/>
              <a:t>India is member of FSB</a:t>
            </a:r>
            <a:endParaRPr lang="en-US" dirty="0"/>
          </a:p>
        </p:txBody>
      </p:sp>
      <p:sp>
        <p:nvSpPr>
          <p:cNvPr id="3" name="Title 2"/>
          <p:cNvSpPr>
            <a:spLocks noGrp="1"/>
          </p:cNvSpPr>
          <p:nvPr>
            <p:ph type="title"/>
          </p:nvPr>
        </p:nvSpPr>
        <p:spPr/>
        <p:txBody>
          <a:bodyPr>
            <a:normAutofit fontScale="90000"/>
          </a:bodyPr>
          <a:lstStyle/>
          <a:p>
            <a:r>
              <a:rPr lang="en-US" dirty="0"/>
              <a:t>Financial stability </a:t>
            </a:r>
            <a:r>
              <a:rPr lang="en-US" dirty="0" smtClean="0"/>
              <a:t>board FSB, ‘09</a:t>
            </a:r>
            <a:endParaRPr lang="en-US" dirty="0"/>
          </a:p>
        </p:txBody>
      </p:sp>
    </p:spTree>
    <p:extLst>
      <p:ext uri="{BB962C8B-B14F-4D97-AF65-F5344CB8AC3E}">
        <p14:creationId xmlns:p14="http://schemas.microsoft.com/office/powerpoint/2010/main" val="421099039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r>
              <a:rPr lang="en-US" dirty="0" smtClean="0"/>
              <a:t>FSLRC (</a:t>
            </a:r>
            <a:r>
              <a:rPr lang="en-US" dirty="0" err="1" smtClean="0"/>
              <a:t>FinMin</a:t>
            </a:r>
            <a:r>
              <a:rPr lang="en-US" dirty="0" smtClean="0"/>
              <a:t>) 11-13</a:t>
            </a:r>
          </a:p>
        </p:txBody>
      </p:sp>
      <p:pic>
        <p:nvPicPr>
          <p:cNvPr id="10" name="Content Placeholder 9"/>
          <p:cNvPicPr>
            <a:picLocks noGrp="1" noChangeAspect="1"/>
          </p:cNvPicPr>
          <p:nvPr>
            <p:ph sz="half" idx="2"/>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3361"/>
          <a:stretch/>
        </p:blipFill>
        <p:spPr>
          <a:xfrm>
            <a:off x="1472184" y="1955800"/>
            <a:ext cx="3596989" cy="4233863"/>
          </a:xfrm>
        </p:spPr>
      </p:pic>
      <p:pic>
        <p:nvPicPr>
          <p:cNvPr id="9" name="Content Placeholder 8"/>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262813" y="1955800"/>
            <a:ext cx="3024187" cy="4233863"/>
          </a:xfrm>
        </p:spPr>
      </p:pic>
      <p:sp>
        <p:nvSpPr>
          <p:cNvPr id="8" name="Text Placeholder 7"/>
          <p:cNvSpPr>
            <a:spLocks noGrp="1"/>
          </p:cNvSpPr>
          <p:nvPr>
            <p:ph type="body" idx="13"/>
          </p:nvPr>
        </p:nvSpPr>
        <p:spPr/>
        <p:txBody>
          <a:bodyPr/>
          <a:lstStyle/>
          <a:p>
            <a:r>
              <a:rPr lang="en-US" dirty="0" smtClean="0"/>
              <a:t>Nachiket </a:t>
            </a:r>
            <a:r>
              <a:rPr lang="en-US" dirty="0" err="1" smtClean="0"/>
              <a:t>Mor</a:t>
            </a:r>
            <a:r>
              <a:rPr lang="en-US" dirty="0" smtClean="0"/>
              <a:t> (RBI) 13-14</a:t>
            </a:r>
            <a:endParaRPr lang="en-US" dirty="0"/>
          </a:p>
        </p:txBody>
      </p:sp>
      <p:sp>
        <p:nvSpPr>
          <p:cNvPr id="4" name="Title 3"/>
          <p:cNvSpPr>
            <a:spLocks noGrp="1"/>
          </p:cNvSpPr>
          <p:nvPr>
            <p:ph type="title"/>
          </p:nvPr>
        </p:nvSpPr>
        <p:spPr/>
        <p:txBody>
          <a:bodyPr>
            <a:normAutofit fontScale="90000"/>
          </a:bodyPr>
          <a:lstStyle/>
          <a:p>
            <a:r>
              <a:rPr lang="en-US" dirty="0" smtClean="0"/>
              <a:t>Regulatory Reforms: Committees</a:t>
            </a:r>
            <a:endParaRPr lang="en-US" dirty="0"/>
          </a:p>
        </p:txBody>
      </p:sp>
    </p:spTree>
    <p:extLst>
      <p:ext uri="{BB962C8B-B14F-4D97-AF65-F5344CB8AC3E}">
        <p14:creationId xmlns:p14="http://schemas.microsoft.com/office/powerpoint/2010/main" val="28874855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8"/>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1810068"/>
            <a:ext cx="3054350" cy="4276090"/>
          </a:xfrm>
          <a:prstGeom prst="rect">
            <a:avLst/>
          </a:prstGeom>
        </p:spPr>
      </p:pic>
      <p:sp>
        <p:nvSpPr>
          <p:cNvPr id="2" name="Content Placeholder 1"/>
          <p:cNvSpPr>
            <a:spLocks noGrp="1"/>
          </p:cNvSpPr>
          <p:nvPr>
            <p:ph idx="1"/>
          </p:nvPr>
        </p:nvSpPr>
        <p:spPr/>
        <p:txBody>
          <a:bodyPr>
            <a:normAutofit/>
          </a:bodyPr>
          <a:lstStyle/>
          <a:p>
            <a:r>
              <a:rPr lang="en-US" dirty="0" smtClean="0"/>
              <a:t>Financial Redress Agency (FRA)</a:t>
            </a:r>
          </a:p>
          <a:p>
            <a:r>
              <a:rPr lang="en-US" dirty="0" smtClean="0"/>
              <a:t>For all six regulator RBI, SEBI, IRDA, PFRDA, EPFO, and FMC</a:t>
            </a:r>
          </a:p>
          <a:p>
            <a:r>
              <a:rPr lang="en-US" dirty="0" smtClean="0"/>
              <a:t>FRA: not an individual </a:t>
            </a:r>
          </a:p>
          <a:p>
            <a:r>
              <a:rPr lang="en-US" dirty="0" smtClean="0"/>
              <a:t>Board of directors</a:t>
            </a:r>
          </a:p>
          <a:p>
            <a:r>
              <a:rPr lang="en-US" dirty="0" smtClean="0"/>
              <a:t>Powers of Consumer courts</a:t>
            </a:r>
          </a:p>
          <a:p>
            <a:r>
              <a:rPr lang="en-US" dirty="0" smtClean="0"/>
              <a:t>Similar body @State level:</a:t>
            </a:r>
          </a:p>
          <a:p>
            <a:r>
              <a:rPr lang="en-US" dirty="0" smtClean="0"/>
              <a:t>MFI-NGO, Chit-fund, Local moneylender.</a:t>
            </a:r>
            <a:endParaRPr lang="en-US" dirty="0"/>
          </a:p>
        </p:txBody>
      </p:sp>
      <p:sp>
        <p:nvSpPr>
          <p:cNvPr id="3" name="Title 2"/>
          <p:cNvSpPr>
            <a:spLocks noGrp="1"/>
          </p:cNvSpPr>
          <p:nvPr>
            <p:ph type="title"/>
          </p:nvPr>
        </p:nvSpPr>
        <p:spPr/>
        <p:txBody>
          <a:bodyPr>
            <a:normAutofit/>
          </a:bodyPr>
          <a:lstStyle/>
          <a:p>
            <a:r>
              <a:rPr lang="en-US" dirty="0" smtClean="0"/>
              <a:t>Nachiket </a:t>
            </a:r>
            <a:r>
              <a:rPr lang="en-US" dirty="0" err="1" smtClean="0"/>
              <a:t>Mor</a:t>
            </a:r>
            <a:r>
              <a:rPr lang="en-US" dirty="0" smtClean="0"/>
              <a:t> (RBI Panel, 2013-14)</a:t>
            </a:r>
            <a:endParaRPr lang="en-US" dirty="0"/>
          </a:p>
        </p:txBody>
      </p:sp>
      <p:sp>
        <p:nvSpPr>
          <p:cNvPr id="4" name="Text Placeholder 3"/>
          <p:cNvSpPr>
            <a:spLocks noGrp="1"/>
          </p:cNvSpPr>
          <p:nvPr>
            <p:ph type="body" sz="quarter" idx="13"/>
          </p:nvPr>
        </p:nvSpPr>
        <p:spPr/>
        <p:txBody>
          <a:bodyPr/>
          <a:lstStyle/>
          <a:p>
            <a:r>
              <a:rPr lang="en-US" dirty="0" smtClean="0"/>
              <a:t>reforms</a:t>
            </a:r>
            <a:endParaRPr lang="en-US" dirty="0"/>
          </a:p>
        </p:txBody>
      </p:sp>
    </p:spTree>
    <p:extLst>
      <p:ext uri="{BB962C8B-B14F-4D97-AF65-F5344CB8AC3E}">
        <p14:creationId xmlns:p14="http://schemas.microsoft.com/office/powerpoint/2010/main" val="27152055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Customer complaints against bank</a:t>
            </a:r>
          </a:p>
          <a:p>
            <a:r>
              <a:rPr lang="en-US" dirty="0" smtClean="0"/>
              <a:t>From UK =&gt; India 1995</a:t>
            </a:r>
          </a:p>
          <a:p>
            <a:r>
              <a:rPr lang="en-US" dirty="0" smtClean="0"/>
              <a:t>RBI’s general managers =&gt; 3 years =&gt; No reappointment</a:t>
            </a:r>
          </a:p>
          <a:p>
            <a:r>
              <a:rPr lang="en-US" dirty="0" smtClean="0"/>
              <a:t>Except J&amp;K</a:t>
            </a:r>
          </a:p>
        </p:txBody>
      </p:sp>
      <p:sp>
        <p:nvSpPr>
          <p:cNvPr id="3" name="Slide Number Placeholder 2"/>
          <p:cNvSpPr>
            <a:spLocks noGrp="1"/>
          </p:cNvSpPr>
          <p:nvPr>
            <p:ph type="sldNum" sz="quarter" idx="12"/>
          </p:nvPr>
        </p:nvSpPr>
        <p:spPr/>
        <p:txBody>
          <a:bodyPr/>
          <a:lstStyle/>
          <a:p>
            <a:fld id="{D57F1E4F-1CFF-5643-939E-217C01CDF565}" type="slidenum">
              <a:rPr lang="en-US" smtClean="0"/>
              <a:pPr/>
              <a:t>96</a:t>
            </a:fld>
            <a:endParaRPr lang="en-US" dirty="0"/>
          </a:p>
        </p:txBody>
      </p:sp>
      <p:sp>
        <p:nvSpPr>
          <p:cNvPr id="4" name="Title 3"/>
          <p:cNvSpPr>
            <a:spLocks noGrp="1"/>
          </p:cNvSpPr>
          <p:nvPr>
            <p:ph type="title"/>
          </p:nvPr>
        </p:nvSpPr>
        <p:spPr/>
        <p:txBody>
          <a:bodyPr>
            <a:normAutofit fontScale="90000"/>
          </a:bodyPr>
          <a:lstStyle/>
          <a:p>
            <a:r>
              <a:rPr lang="en-US" dirty="0" smtClean="0"/>
              <a:t>Banking ombudsman</a:t>
            </a:r>
            <a:endParaRPr lang="en-US" dirty="0"/>
          </a:p>
        </p:txBody>
      </p:sp>
    </p:spTree>
    <p:extLst>
      <p:ext uri="{BB962C8B-B14F-4D97-AF65-F5344CB8AC3E}">
        <p14:creationId xmlns:p14="http://schemas.microsoft.com/office/powerpoint/2010/main" val="249876795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57F1E4F-1CFF-5643-939E-217C01CDF565}" type="slidenum">
              <a:rPr lang="en-US" smtClean="0"/>
              <a:pPr/>
              <a:t>97</a:t>
            </a:fld>
            <a:endParaRPr lang="en-US" dirty="0"/>
          </a:p>
        </p:txBody>
      </p:sp>
      <p:sp>
        <p:nvSpPr>
          <p:cNvPr id="4" name="Title 3"/>
          <p:cNvSpPr>
            <a:spLocks noGrp="1"/>
          </p:cNvSpPr>
          <p:nvPr>
            <p:ph type="title"/>
          </p:nvPr>
        </p:nvSpPr>
        <p:spPr/>
        <p:txBody>
          <a:bodyPr>
            <a:normAutofit fontScale="90000"/>
          </a:bodyPr>
          <a:lstStyle/>
          <a:p>
            <a:r>
              <a:rPr lang="en-US" dirty="0" smtClean="0"/>
              <a:t>Jurisdiction of BO?</a:t>
            </a:r>
            <a:endParaRPr lang="en-US" dirty="0"/>
          </a:p>
        </p:txBody>
      </p:sp>
      <p:pic>
        <p:nvPicPr>
          <p:cNvPr id="5" name="Picture 4"/>
          <p:cNvPicPr>
            <a:picLocks noChangeAspect="1"/>
          </p:cNvPicPr>
          <p:nvPr/>
        </p:nvPicPr>
        <p:blipFill>
          <a:blip r:embed="rId2"/>
          <a:stretch>
            <a:fillRect/>
          </a:stretch>
        </p:blipFill>
        <p:spPr>
          <a:xfrm>
            <a:off x="2302714" y="1008836"/>
            <a:ext cx="7795173" cy="5712639"/>
          </a:xfrm>
          <a:prstGeom prst="rect">
            <a:avLst/>
          </a:prstGeom>
        </p:spPr>
      </p:pic>
      <p:sp>
        <p:nvSpPr>
          <p:cNvPr id="6" name="TextBox 5"/>
          <p:cNvSpPr txBox="1"/>
          <p:nvPr/>
        </p:nvSpPr>
        <p:spPr>
          <a:xfrm rot="1243036">
            <a:off x="256164" y="1501193"/>
            <a:ext cx="3018280" cy="1283910"/>
          </a:xfrm>
          <a:prstGeom prst="rightArrow">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sz="3600" dirty="0" smtClean="0">
                <a:latin typeface="Arial Black" panose="020B0A04020102020204" pitchFamily="34" charset="0"/>
              </a:rPr>
              <a:t>All banks</a:t>
            </a:r>
            <a:endParaRPr lang="en-US" sz="3600" dirty="0">
              <a:latin typeface="Arial Black" panose="020B0A04020102020204" pitchFamily="34" charset="0"/>
            </a:endParaRPr>
          </a:p>
        </p:txBody>
      </p:sp>
      <p:sp>
        <p:nvSpPr>
          <p:cNvPr id="7" name="TextBox 6"/>
          <p:cNvSpPr txBox="1"/>
          <p:nvPr/>
        </p:nvSpPr>
        <p:spPr>
          <a:xfrm>
            <a:off x="2997843" y="5437565"/>
            <a:ext cx="4356844" cy="1283910"/>
          </a:xfrm>
          <a:prstGeom prst="rightArrow">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sz="3600" dirty="0" smtClean="0">
                <a:latin typeface="Arial Black" panose="020B0A04020102020204" pitchFamily="34" charset="0"/>
              </a:rPr>
              <a:t>Loan giving</a:t>
            </a:r>
            <a:endParaRPr lang="en-US" sz="3600" dirty="0">
              <a:latin typeface="Arial Black" panose="020B0A04020102020204" pitchFamily="34" charset="0"/>
            </a:endParaRPr>
          </a:p>
        </p:txBody>
      </p:sp>
      <p:sp>
        <p:nvSpPr>
          <p:cNvPr id="8" name="TextBox 7"/>
          <p:cNvSpPr txBox="1"/>
          <p:nvPr/>
        </p:nvSpPr>
        <p:spPr>
          <a:xfrm>
            <a:off x="8516112" y="1729372"/>
            <a:ext cx="3675888" cy="1754326"/>
          </a:xfrm>
          <a:prstGeom prst="rect">
            <a:avLst/>
          </a:prstGeom>
          <a:solidFill>
            <a:srgbClr val="00206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Only matters </a:t>
            </a:r>
            <a:r>
              <a:rPr lang="en-US" sz="3600" dirty="0" err="1" smtClean="0">
                <a:latin typeface="Arial Black" panose="020B0A04020102020204" pitchFamily="34" charset="0"/>
              </a:rPr>
              <a:t>upto</a:t>
            </a:r>
            <a:r>
              <a:rPr lang="en-US" sz="3600" dirty="0" smtClean="0">
                <a:latin typeface="Arial Black" panose="020B0A04020102020204" pitchFamily="34" charset="0"/>
              </a:rPr>
              <a:t> Rs.10 lakh</a:t>
            </a:r>
            <a:endParaRPr lang="en-US" sz="3600" dirty="0">
              <a:latin typeface="Arial Black" panose="020B0A04020102020204" pitchFamily="34" charset="0"/>
            </a:endParaRPr>
          </a:p>
        </p:txBody>
      </p:sp>
      <p:sp>
        <p:nvSpPr>
          <p:cNvPr id="9" name="TextBox 8"/>
          <p:cNvSpPr txBox="1"/>
          <p:nvPr/>
        </p:nvSpPr>
        <p:spPr>
          <a:xfrm>
            <a:off x="8516112" y="3626563"/>
            <a:ext cx="3675888" cy="2862322"/>
          </a:xfrm>
          <a:prstGeom prst="rect">
            <a:avLst/>
          </a:prstGeom>
          <a:solidFill>
            <a:schemeClr val="accent6">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err="1" smtClean="0">
                <a:latin typeface="Arial Black" panose="020B0A04020102020204" pitchFamily="34" charset="0"/>
              </a:rPr>
              <a:t>A’bad</a:t>
            </a:r>
            <a:r>
              <a:rPr lang="en-US" sz="3600" dirty="0" smtClean="0">
                <a:latin typeface="Arial Black" panose="020B0A04020102020204" pitchFamily="34" charset="0"/>
              </a:rPr>
              <a:t> BO</a:t>
            </a:r>
          </a:p>
          <a:p>
            <a:pPr algn="ctr"/>
            <a:r>
              <a:rPr lang="en-US" sz="3600" dirty="0" err="1" smtClean="0">
                <a:latin typeface="Arial Black" panose="020B0A04020102020204" pitchFamily="34" charset="0"/>
              </a:rPr>
              <a:t>Guj</a:t>
            </a:r>
            <a:r>
              <a:rPr lang="en-US" sz="3600" dirty="0" smtClean="0">
                <a:latin typeface="Arial Black" panose="020B0A04020102020204" pitchFamily="34" charset="0"/>
              </a:rPr>
              <a:t> + Diu, Daman, Haveli (Bombay)</a:t>
            </a:r>
            <a:endParaRPr lang="en-US" sz="3600" dirty="0">
              <a:latin typeface="Arial Black" panose="020B0A04020102020204" pitchFamily="34" charset="0"/>
            </a:endParaRPr>
          </a:p>
        </p:txBody>
      </p:sp>
    </p:spTree>
    <p:extLst>
      <p:ext uri="{BB962C8B-B14F-4D97-AF65-F5344CB8AC3E}">
        <p14:creationId xmlns:p14="http://schemas.microsoft.com/office/powerpoint/2010/main" val="398571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theme/theme1.xml><?xml version="1.0" encoding="utf-8"?>
<a:theme xmlns:a="http://schemas.openxmlformats.org/drawingml/2006/main" name="PPT_DARK_2015">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DARK_2015" id="{AB6FF9BD-5B9A-42BF-917F-DE3B3C948998}" vid="{7AA76A3C-788C-41F0-9EAF-E31970DC9F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PPT_DARK_2015</Template>
  <TotalTime>95</TotalTime>
  <Words>2741</Words>
  <Application>Microsoft Office PowerPoint</Application>
  <PresentationFormat>Widescreen</PresentationFormat>
  <Paragraphs>727</Paragraphs>
  <Slides>97</Slides>
  <Notes>24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97</vt:i4>
      </vt:variant>
    </vt:vector>
  </HeadingPairs>
  <TitlesOfParts>
    <vt:vector size="109" baseType="lpstr">
      <vt:lpstr>Arial</vt:lpstr>
      <vt:lpstr>Arial Black</vt:lpstr>
      <vt:lpstr>Calibri</vt:lpstr>
      <vt:lpstr>Calibri Light</vt:lpstr>
      <vt:lpstr>Franklin Gothic Demi</vt:lpstr>
      <vt:lpstr>Franklin Gothic Demi Cond</vt:lpstr>
      <vt:lpstr>Franklin Gothic Heavy</vt:lpstr>
      <vt:lpstr>Franklin Gothic Medium Cond</vt:lpstr>
      <vt:lpstr>Segoe UI Black</vt:lpstr>
      <vt:lpstr>Segoe UI Semibold</vt:lpstr>
      <vt:lpstr>Wingdings</vt:lpstr>
      <vt:lpstr>PPT_DARK_2015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Mutual fund</vt:lpstr>
      <vt:lpstr>ETF: Exchange Traded Fund</vt:lpstr>
      <vt:lpstr>Hedge Fund = pvt MF for HNI</vt:lpstr>
      <vt:lpstr>PowerPoint Presentation</vt:lpstr>
      <vt:lpstr>How to memorize?</vt:lpstr>
      <vt:lpstr>Share Market</vt:lpstr>
      <vt:lpstr>SENSEX calculation: 1979</vt:lpstr>
      <vt:lpstr>1979</vt:lpstr>
      <vt:lpstr>PowerPoint Presentation</vt:lpstr>
      <vt:lpstr>Types of investors</vt:lpstr>
      <vt:lpstr>2015</vt:lpstr>
      <vt:lpstr>BSE-SENSEX Formula</vt:lpstr>
      <vt:lpstr>PowerPoint Presentation</vt:lpstr>
      <vt:lpstr>BSE-SENSEX Formula</vt:lpstr>
      <vt:lpstr>Share market goes DOWN when?</vt:lpstr>
      <vt:lpstr>Problems with Paper shares?</vt:lpstr>
      <vt:lpstr>Demat System</vt:lpstr>
      <vt:lpstr>PowerPoint Presentation</vt:lpstr>
      <vt:lpstr>PowerPoint Presentation</vt:lpstr>
      <vt:lpstr>PowerPoint Presentation</vt:lpstr>
      <vt:lpstr>PowerPoint Presentation</vt:lpstr>
      <vt:lpstr>Online Trading</vt:lpstr>
      <vt:lpstr>Online trading stops during..</vt:lpstr>
      <vt:lpstr>PowerPoint Presentation</vt:lpstr>
      <vt:lpstr>VSAT= Geostationary satellite</vt:lpstr>
      <vt:lpstr>During Equinox</vt:lpstr>
      <vt:lpstr>PowerPoint Presentation</vt:lpstr>
      <vt:lpstr>Harshad Mehta Ketan Parekh</vt:lpstr>
      <vt:lpstr>Repo Rate</vt:lpstr>
      <vt:lpstr>Ready Forward deal</vt:lpstr>
      <vt:lpstr>Ready forward deal</vt:lpstr>
      <vt:lpstr>Ready forward deal</vt:lpstr>
      <vt:lpstr>Harshad Mehta</vt:lpstr>
      <vt:lpstr>Ketan Parekh</vt:lpstr>
      <vt:lpstr>Reforms taken</vt:lpstr>
      <vt:lpstr>Badla system</vt:lpstr>
      <vt:lpstr>Circuit Breaker</vt:lpstr>
      <vt:lpstr>Market wide Circuit Breaker</vt:lpstr>
      <vt:lpstr>PowerPoint Presentation</vt:lpstr>
      <vt:lpstr>PowerPoint Presentation</vt:lpstr>
      <vt:lpstr>SEBI Sahara OFCD</vt:lpstr>
      <vt:lpstr>Types of companies</vt:lpstr>
      <vt:lpstr>2008-11: Game begins</vt:lpstr>
      <vt:lpstr>PowerPoint Presentation</vt:lpstr>
      <vt:lpstr>SEBI order 2011</vt:lpstr>
      <vt:lpstr>Sahara appeals further</vt:lpstr>
      <vt:lpstr>Refund not done</vt:lpstr>
      <vt:lpstr>A Brief History</vt:lpstr>
      <vt:lpstr>SEBI Ordinance</vt:lpstr>
      <vt:lpstr>PowerPoint Presentation</vt:lpstr>
      <vt:lpstr>NSEL Crisis</vt:lpstr>
      <vt:lpstr>Commodity Market</vt:lpstr>
      <vt:lpstr>PowerPoint Presentation</vt:lpstr>
      <vt:lpstr>PowerPoint Presentation</vt:lpstr>
      <vt:lpstr>PowerPoint Presentation</vt:lpstr>
      <vt:lpstr>NSEL: E-series</vt:lpstr>
      <vt:lpstr>PowerPoint Presentation</vt:lpstr>
      <vt:lpstr>Crisis beings: July 2013</vt:lpstr>
      <vt:lpstr>Crisis : August 2013</vt:lpstr>
      <vt:lpstr>Steps Taken</vt:lpstr>
      <vt:lpstr>Steps Taken</vt:lpstr>
      <vt:lpstr>PowerPoint Presentation</vt:lpstr>
      <vt:lpstr>Saradha Chit Fund</vt:lpstr>
      <vt:lpstr>Monthly contribution x 3 months</vt:lpstr>
      <vt:lpstr>Lowest Demand (Bidder) gets loan</vt:lpstr>
      <vt:lpstr>Lowest Demand (Bidder) gets loan</vt:lpstr>
      <vt:lpstr>Month 1 Alok Borrowed Rs.25,000</vt:lpstr>
      <vt:lpstr>Jurisdiction?</vt:lpstr>
      <vt:lpstr>Saradha Scam</vt:lpstr>
      <vt:lpstr>Saradha Scam</vt:lpstr>
      <vt:lpstr>Saradha Scam</vt:lpstr>
      <vt:lpstr>Saradha Scam</vt:lpstr>
      <vt:lpstr>Saradha Scam</vt:lpstr>
      <vt:lpstr>Investigation</vt:lpstr>
      <vt:lpstr>PowerPoint Presentation</vt:lpstr>
      <vt:lpstr>Delays</vt:lpstr>
      <vt:lpstr>Lack of coordination</vt:lpstr>
      <vt:lpstr>Regulatory Reforms: Committees</vt:lpstr>
      <vt:lpstr>PowerPoint Presentation</vt:lpstr>
      <vt:lpstr>PowerPoint Presentation</vt:lpstr>
      <vt:lpstr>PowerPoint Presentation</vt:lpstr>
      <vt:lpstr>Indian Financial Code</vt:lpstr>
      <vt:lpstr>FSLRC: Present vs Future Agencies</vt:lpstr>
      <vt:lpstr>Financial Stability and Development Council (FSDC)?</vt:lpstr>
      <vt:lpstr>Financial stability board FSB, ‘09</vt:lpstr>
      <vt:lpstr>Regulatory Reforms: Committees</vt:lpstr>
      <vt:lpstr>Nachiket Mor (RBI Panel, 2013-14)</vt:lpstr>
      <vt:lpstr>Banking ombudsman</vt:lpstr>
      <vt:lpstr>Jurisdiction of BO?</vt:lpstr>
    </vt:vector>
  </TitlesOfParts>
  <Company>Mrunal.org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SENSEX calculation?</dc:title>
  <dc:creator>Mrunal Patel</dc:creator>
  <cp:lastModifiedBy>Mrunal Patel</cp:lastModifiedBy>
  <cp:revision>104</cp:revision>
  <dcterms:created xsi:type="dcterms:W3CDTF">2015-02-12T13:10:12Z</dcterms:created>
  <dcterms:modified xsi:type="dcterms:W3CDTF">2015-02-12T17:21:38Z</dcterms:modified>
</cp:coreProperties>
</file>